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Baloo" charset="1" panose="03080902040302020200"/>
      <p:regular r:id="rId20"/>
    </p:embeddedFont>
    <p:embeddedFont>
      <p:font typeface="Calistoga" charset="1" panose="00000500000000000000"/>
      <p:regular r:id="rId21"/>
    </p:embeddedFont>
    <p:embeddedFont>
      <p:font typeface="Noto Serif Display" charset="1" panose="02020502080505020204"/>
      <p:regular r:id="rId22"/>
    </p:embeddedFont>
    <p:embeddedFont>
      <p:font typeface="Public Sans" charset="1" panose="00000000000000000000"/>
      <p:regular r:id="rId23"/>
    </p:embeddedFont>
    <p:embeddedFont>
      <p:font typeface="Public Sans Bold" charset="1" panose="00000000000000000000"/>
      <p:regular r:id="rId24"/>
    </p:embeddedFont>
    <p:embeddedFont>
      <p:font typeface="Archivo Black" charset="1" panose="020B0A03020202020B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9.pn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7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71.png" Type="http://schemas.openxmlformats.org/officeDocument/2006/relationships/image"/><Relationship Id="rId3" Target="../media/image7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3.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1.jpeg" Type="http://schemas.openxmlformats.org/officeDocument/2006/relationships/image"/><Relationship Id="rId20" Target="../media/image78.png" Type="http://schemas.openxmlformats.org/officeDocument/2006/relationships/image"/><Relationship Id="rId21" Target="../media/image79.svg" Type="http://schemas.openxmlformats.org/officeDocument/2006/relationships/image"/><Relationship Id="rId22" Target="../media/image18.png" Type="http://schemas.openxmlformats.org/officeDocument/2006/relationships/image"/><Relationship Id="rId23" Target="../media/image19.sv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19" Target="../media/image47.pn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4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39.png" Type="http://schemas.openxmlformats.org/officeDocument/2006/relationships/image"/><Relationship Id="rId2" Target="../media/image1.jpeg" Type="http://schemas.openxmlformats.org/officeDocument/2006/relationships/image"/><Relationship Id="rId20" Target="../media/image40.svg" Type="http://schemas.openxmlformats.org/officeDocument/2006/relationships/image"/><Relationship Id="rId21" Target="../media/image58.png" Type="http://schemas.openxmlformats.org/officeDocument/2006/relationships/image"/><Relationship Id="rId22" Target="../media/image59.svg" Type="http://schemas.openxmlformats.org/officeDocument/2006/relationships/image"/><Relationship Id="rId23" Target="../media/image60.png" Type="http://schemas.openxmlformats.org/officeDocument/2006/relationships/image"/><Relationship Id="rId24" Target="../media/image61.sv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7.pn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8.pn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9.pn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8444"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A10D0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20867030" cy="10516055"/>
            <a:chOff x="0" y="0"/>
            <a:chExt cx="561152" cy="282796"/>
          </a:xfrm>
        </p:grpSpPr>
        <p:sp>
          <p:nvSpPr>
            <p:cNvPr name="Freeform 7" id="7"/>
            <p:cNvSpPr/>
            <p:nvPr/>
          </p:nvSpPr>
          <p:spPr>
            <a:xfrm flipH="false" flipV="false" rot="0">
              <a:off x="0" y="0"/>
              <a:ext cx="561152" cy="282796"/>
            </a:xfrm>
            <a:custGeom>
              <a:avLst/>
              <a:gdLst/>
              <a:ahLst/>
              <a:cxnLst/>
              <a:rect r="r" b="b" t="t" l="l"/>
              <a:pathLst>
                <a:path h="282796" w="561152">
                  <a:moveTo>
                    <a:pt x="203200" y="282796"/>
                  </a:moveTo>
                  <a:lnTo>
                    <a:pt x="357952" y="282796"/>
                  </a:lnTo>
                  <a:lnTo>
                    <a:pt x="561152" y="0"/>
                  </a:lnTo>
                  <a:lnTo>
                    <a:pt x="0" y="0"/>
                  </a:lnTo>
                  <a:lnTo>
                    <a:pt x="203200" y="282796"/>
                  </a:lnTo>
                  <a:close/>
                </a:path>
              </a:pathLst>
            </a:custGeom>
            <a:solidFill>
              <a:srgbClr val="B51F19"/>
            </a:solidFill>
            <a:ln cap="sq">
              <a:noFill/>
              <a:prstDash val="solid"/>
              <a:miter/>
            </a:ln>
          </p:spPr>
        </p:sp>
        <p:sp>
          <p:nvSpPr>
            <p:cNvPr name="TextBox 8" id="8"/>
            <p:cNvSpPr txBox="true"/>
            <p:nvPr/>
          </p:nvSpPr>
          <p:spPr>
            <a:xfrm>
              <a:off x="127000" y="-57150"/>
              <a:ext cx="307152" cy="33994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3">
              <a:extLst>
                <a:ext uri="{96DAC541-7B7A-43D3-8B79-37D633B846F1}">
                  <asvg:svgBlip xmlns:asvg="http://schemas.microsoft.com/office/drawing/2016/SVG/main" r:embed="rId4"/>
                </a:ext>
              </a:extLst>
            </a:blip>
            <a:stretch>
              <a:fillRect l="0" t="-20273" r="-21421" b="0"/>
            </a:stretch>
          </a:blipFill>
        </p:spPr>
      </p:sp>
      <p:sp>
        <p:nvSpPr>
          <p:cNvPr name="Freeform 10" id="10"/>
          <p:cNvSpPr/>
          <p:nvPr/>
        </p:nvSpPr>
        <p:spPr>
          <a:xfrm flipH="false" flipV="false" rot="0">
            <a:off x="5375979" y="771525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76325" y="6321244"/>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1423035" y="1196942"/>
            <a:ext cx="585680" cy="727142"/>
          </a:xfrm>
          <a:custGeom>
            <a:avLst/>
            <a:gdLst/>
            <a:ahLst/>
            <a:cxnLst/>
            <a:rect r="r" b="b" t="t" l="l"/>
            <a:pathLst>
              <a:path h="727142" w="585680">
                <a:moveTo>
                  <a:pt x="0" y="0"/>
                </a:moveTo>
                <a:lnTo>
                  <a:pt x="585679" y="0"/>
                </a:lnTo>
                <a:lnTo>
                  <a:pt x="585679" y="727142"/>
                </a:lnTo>
                <a:lnTo>
                  <a:pt x="0" y="7271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313704" y="-82986"/>
            <a:ext cx="1097343" cy="548672"/>
          </a:xfrm>
          <a:custGeom>
            <a:avLst/>
            <a:gdLst/>
            <a:ahLst/>
            <a:cxnLst/>
            <a:rect r="r" b="b" t="t" l="l"/>
            <a:pathLst>
              <a:path h="548672" w="1097343">
                <a:moveTo>
                  <a:pt x="0" y="0"/>
                </a:moveTo>
                <a:lnTo>
                  <a:pt x="1097343" y="0"/>
                </a:lnTo>
                <a:lnTo>
                  <a:pt x="1097343" y="548671"/>
                </a:lnTo>
                <a:lnTo>
                  <a:pt x="0" y="5486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5400000">
            <a:off x="8437891" y="622640"/>
            <a:ext cx="8732770" cy="9479262"/>
          </a:xfrm>
          <a:custGeom>
            <a:avLst/>
            <a:gdLst/>
            <a:ahLst/>
            <a:cxnLst/>
            <a:rect r="r" b="b" t="t" l="l"/>
            <a:pathLst>
              <a:path h="9479262" w="8732770">
                <a:moveTo>
                  <a:pt x="0" y="0"/>
                </a:moveTo>
                <a:lnTo>
                  <a:pt x="8732770" y="0"/>
                </a:lnTo>
                <a:lnTo>
                  <a:pt x="8732770" y="9479261"/>
                </a:lnTo>
                <a:lnTo>
                  <a:pt x="0" y="94792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6" id="16"/>
          <p:cNvGrpSpPr/>
          <p:nvPr/>
        </p:nvGrpSpPr>
        <p:grpSpPr>
          <a:xfrm rot="0">
            <a:off x="9866951" y="667273"/>
            <a:ext cx="8421049" cy="7300805"/>
            <a:chOff x="0" y="0"/>
            <a:chExt cx="727368" cy="630606"/>
          </a:xfrm>
        </p:grpSpPr>
        <p:sp>
          <p:nvSpPr>
            <p:cNvPr name="Freeform 17" id="17"/>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5"/>
              <a:stretch>
                <a:fillRect l="-14941" t="0" r="-14941" b="0"/>
              </a:stretch>
            </a:blipFill>
            <a:ln w="142875" cap="sq">
              <a:solidFill>
                <a:srgbClr val="FFFFFF"/>
              </a:solidFill>
              <a:prstDash val="solid"/>
              <a:miter/>
            </a:ln>
          </p:spPr>
        </p:sp>
      </p:grpSp>
      <p:sp>
        <p:nvSpPr>
          <p:cNvPr name="Freeform 18" id="18"/>
          <p:cNvSpPr/>
          <p:nvPr/>
        </p:nvSpPr>
        <p:spPr>
          <a:xfrm flipH="false" flipV="false" rot="-5400000">
            <a:off x="1277213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9" id="19"/>
          <p:cNvGrpSpPr/>
          <p:nvPr/>
        </p:nvGrpSpPr>
        <p:grpSpPr>
          <a:xfrm rot="0">
            <a:off x="13044776" y="5699258"/>
            <a:ext cx="4105146" cy="3559042"/>
            <a:chOff x="0" y="0"/>
            <a:chExt cx="727368" cy="630606"/>
          </a:xfrm>
        </p:grpSpPr>
        <p:sp>
          <p:nvSpPr>
            <p:cNvPr name="Freeform 20" id="20"/>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6"/>
              <a:stretch>
                <a:fillRect l="-27064" t="0" r="-27064" b="0"/>
              </a:stretch>
            </a:blipFill>
            <a:ln w="142875" cap="sq">
              <a:solidFill>
                <a:srgbClr val="FFFFFF"/>
              </a:solidFill>
              <a:prstDash val="solid"/>
              <a:miter/>
            </a:ln>
          </p:spPr>
        </p:sp>
      </p:grpSp>
      <p:sp>
        <p:nvSpPr>
          <p:cNvPr name="Freeform 21" id="21"/>
          <p:cNvSpPr/>
          <p:nvPr/>
        </p:nvSpPr>
        <p:spPr>
          <a:xfrm flipH="false" flipV="false" rot="0">
            <a:off x="16738600" y="61094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2" id="22"/>
          <p:cNvSpPr/>
          <p:nvPr/>
        </p:nvSpPr>
        <p:spPr>
          <a:xfrm flipH="false" flipV="false" rot="0">
            <a:off x="11767019" y="-1742679"/>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17543907" y="983809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0">
            <a:off x="13133370" y="4650092"/>
            <a:ext cx="2093087" cy="2098333"/>
          </a:xfrm>
          <a:custGeom>
            <a:avLst/>
            <a:gdLst/>
            <a:ahLst/>
            <a:cxnLst/>
            <a:rect r="r" b="b" t="t" l="l"/>
            <a:pathLst>
              <a:path h="2098333" w="2093087">
                <a:moveTo>
                  <a:pt x="0" y="0"/>
                </a:moveTo>
                <a:lnTo>
                  <a:pt x="2093087" y="0"/>
                </a:lnTo>
                <a:lnTo>
                  <a:pt x="2093087" y="2098332"/>
                </a:lnTo>
                <a:lnTo>
                  <a:pt x="0" y="209833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5" id="25"/>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23">
              <a:extLst>
                <a:ext uri="{96DAC541-7B7A-43D3-8B79-37D633B846F1}">
                  <asvg:svgBlip xmlns:asvg="http://schemas.microsoft.com/office/drawing/2016/SVG/main" r:embed="rId24"/>
                </a:ext>
              </a:extLst>
            </a:blip>
            <a:stretch>
              <a:fillRect l="0" t="-483256" r="0" b="0"/>
            </a:stretch>
          </a:blipFill>
        </p:spPr>
      </p:sp>
      <p:sp>
        <p:nvSpPr>
          <p:cNvPr name="Freeform 26" id="26"/>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7" id="27"/>
          <p:cNvSpPr/>
          <p:nvPr/>
        </p:nvSpPr>
        <p:spPr>
          <a:xfrm flipH="false" flipV="false" rot="0">
            <a:off x="2381496" y="8311305"/>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8" id="28"/>
          <p:cNvSpPr txBox="true"/>
          <p:nvPr/>
        </p:nvSpPr>
        <p:spPr>
          <a:xfrm rot="0">
            <a:off x="377458" y="2736526"/>
            <a:ext cx="8766542" cy="3162300"/>
          </a:xfrm>
          <a:prstGeom prst="rect">
            <a:avLst/>
          </a:prstGeom>
        </p:spPr>
        <p:txBody>
          <a:bodyPr anchor="t" rtlCol="false" tIns="0" lIns="0" bIns="0" rIns="0">
            <a:spAutoFit/>
          </a:bodyPr>
          <a:lstStyle/>
          <a:p>
            <a:pPr algn="l">
              <a:lnSpc>
                <a:spcPts val="6240"/>
              </a:lnSpc>
            </a:pPr>
            <a:r>
              <a:rPr lang="en-US" sz="5200">
                <a:solidFill>
                  <a:srgbClr val="1D1A1B"/>
                </a:solidFill>
                <a:latin typeface="Baloo"/>
                <a:ea typeface="Baloo"/>
                <a:cs typeface="Baloo"/>
                <a:sym typeface="Baloo"/>
              </a:rPr>
              <a:t>XÂY DỰNG HỆ THỐNG XÁC NHẬN ĐỐI TƯỢNG </a:t>
            </a:r>
          </a:p>
          <a:p>
            <a:pPr algn="l">
              <a:lnSpc>
                <a:spcPts val="6240"/>
              </a:lnSpc>
            </a:pPr>
            <a:r>
              <a:rPr lang="en-US" sz="5200">
                <a:solidFill>
                  <a:srgbClr val="1D1A1B"/>
                </a:solidFill>
                <a:latin typeface="Baloo"/>
                <a:ea typeface="Baloo"/>
                <a:cs typeface="Baloo"/>
                <a:sym typeface="Baloo"/>
              </a:rPr>
              <a:t>và đếm đối tượng trong ảnh </a:t>
            </a:r>
          </a:p>
        </p:txBody>
      </p:sp>
      <p:sp>
        <p:nvSpPr>
          <p:cNvPr name="TextBox 29" id="29"/>
          <p:cNvSpPr txBox="true"/>
          <p:nvPr/>
        </p:nvSpPr>
        <p:spPr>
          <a:xfrm rot="0">
            <a:off x="2381496" y="1279525"/>
            <a:ext cx="2266704" cy="504825"/>
          </a:xfrm>
          <a:prstGeom prst="rect">
            <a:avLst/>
          </a:prstGeom>
        </p:spPr>
        <p:txBody>
          <a:bodyPr anchor="t" rtlCol="false" tIns="0" lIns="0" bIns="0" rIns="0">
            <a:spAutoFit/>
          </a:bodyPr>
          <a:lstStyle/>
          <a:p>
            <a:pPr algn="l">
              <a:lnSpc>
                <a:spcPts val="4199"/>
              </a:lnSpc>
            </a:pPr>
            <a:r>
              <a:rPr lang="en-US" sz="2999">
                <a:solidFill>
                  <a:srgbClr val="1D1A1B"/>
                </a:solidFill>
                <a:latin typeface="Calistoga"/>
                <a:ea typeface="Calistoga"/>
                <a:cs typeface="Calistoga"/>
                <a:sym typeface="Calistoga"/>
              </a:rPr>
              <a:t>Nhóm 5</a:t>
            </a:r>
          </a:p>
        </p:txBody>
      </p:sp>
      <p:sp>
        <p:nvSpPr>
          <p:cNvPr name="TextBox 30" id="3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1229028" y="431947"/>
            <a:ext cx="14424928"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Ưu Và Nhược Điểm Của YOLOv3</a:t>
            </a:r>
          </a:p>
        </p:txBody>
      </p:sp>
      <p:grpSp>
        <p:nvGrpSpPr>
          <p:cNvPr name="Group 4" id="4"/>
          <p:cNvGrpSpPr/>
          <p:nvPr/>
        </p:nvGrpSpPr>
        <p:grpSpPr>
          <a:xfrm rot="-10800000">
            <a:off x="14183347" y="-1362592"/>
            <a:ext cx="5119583" cy="2446670"/>
            <a:chOff x="0" y="0"/>
            <a:chExt cx="1177416" cy="562692"/>
          </a:xfrm>
        </p:grpSpPr>
        <p:sp>
          <p:nvSpPr>
            <p:cNvPr name="Freeform 5" id="5"/>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6" id="6"/>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11533067" y="-624938"/>
            <a:ext cx="5726233" cy="1198000"/>
            <a:chOff x="0" y="0"/>
            <a:chExt cx="3054608" cy="639062"/>
          </a:xfrm>
        </p:grpSpPr>
        <p:sp>
          <p:nvSpPr>
            <p:cNvPr name="Freeform 8" id="8"/>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9" id="9"/>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1" id="11"/>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4" id="1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246763" y="2232820"/>
            <a:ext cx="8154618" cy="6259510"/>
          </a:xfrm>
          <a:custGeom>
            <a:avLst/>
            <a:gdLst/>
            <a:ahLst/>
            <a:cxnLst/>
            <a:rect r="r" b="b" t="t" l="l"/>
            <a:pathLst>
              <a:path h="6259510" w="8154618">
                <a:moveTo>
                  <a:pt x="0" y="0"/>
                </a:moveTo>
                <a:lnTo>
                  <a:pt x="8154618" y="0"/>
                </a:lnTo>
                <a:lnTo>
                  <a:pt x="8154618" y="6259510"/>
                </a:lnTo>
                <a:lnTo>
                  <a:pt x="0" y="6259510"/>
                </a:lnTo>
                <a:lnTo>
                  <a:pt x="0" y="0"/>
                </a:lnTo>
                <a:close/>
              </a:path>
            </a:pathLst>
          </a:custGeom>
          <a:blipFill>
            <a:blip r:embed="rId13"/>
            <a:stretch>
              <a:fillRect l="-2756" t="0" r="-2756" b="0"/>
            </a:stretch>
          </a:blipFill>
        </p:spPr>
      </p:sp>
      <p:sp>
        <p:nvSpPr>
          <p:cNvPr name="TextBox 16" id="16"/>
          <p:cNvSpPr txBox="true"/>
          <p:nvPr/>
        </p:nvSpPr>
        <p:spPr>
          <a:xfrm rot="0">
            <a:off x="1518532" y="2760980"/>
            <a:ext cx="4852282" cy="589916"/>
          </a:xfrm>
          <a:prstGeom prst="rect">
            <a:avLst/>
          </a:prstGeom>
        </p:spPr>
        <p:txBody>
          <a:bodyPr anchor="t" rtlCol="false" tIns="0" lIns="0" bIns="0" rIns="0">
            <a:spAutoFit/>
          </a:bodyPr>
          <a:lstStyle/>
          <a:p>
            <a:pPr algn="l">
              <a:lnSpc>
                <a:spcPts val="4759"/>
              </a:lnSpc>
              <a:spcBef>
                <a:spcPct val="0"/>
              </a:spcBef>
            </a:pPr>
            <a:r>
              <a:rPr lang="en-US" b="true" sz="3399">
                <a:solidFill>
                  <a:srgbClr val="1D1A1B"/>
                </a:solidFill>
                <a:latin typeface="Public Sans Bold"/>
                <a:ea typeface="Public Sans Bold"/>
                <a:cs typeface="Public Sans Bold"/>
                <a:sym typeface="Public Sans Bold"/>
              </a:rPr>
              <a:t>Ưu điểm</a:t>
            </a:r>
          </a:p>
        </p:txBody>
      </p:sp>
      <p:sp>
        <p:nvSpPr>
          <p:cNvPr name="TextBox 17" id="17"/>
          <p:cNvSpPr txBox="true"/>
          <p:nvPr/>
        </p:nvSpPr>
        <p:spPr>
          <a:xfrm rot="0">
            <a:off x="1518532" y="3496945"/>
            <a:ext cx="7625468" cy="1865630"/>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Tốc độ xử lý nhanh</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Độ chính xác cao</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Phát hiện nhiều lớp</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Dễ dàng triển khai</a:t>
            </a:r>
          </a:p>
          <a:p>
            <a:pPr algn="l">
              <a:lnSpc>
                <a:spcPts val="3639"/>
              </a:lnSpc>
            </a:pPr>
          </a:p>
        </p:txBody>
      </p:sp>
      <p:sp>
        <p:nvSpPr>
          <p:cNvPr name="TextBox 18" id="18"/>
          <p:cNvSpPr txBox="true"/>
          <p:nvPr/>
        </p:nvSpPr>
        <p:spPr>
          <a:xfrm rot="0">
            <a:off x="1518532" y="5295900"/>
            <a:ext cx="4107522" cy="51435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Nhược điểm</a:t>
            </a:r>
          </a:p>
        </p:txBody>
      </p:sp>
      <p:sp>
        <p:nvSpPr>
          <p:cNvPr name="TextBox 19" id="19"/>
          <p:cNvSpPr txBox="true"/>
          <p:nvPr/>
        </p:nvSpPr>
        <p:spPr>
          <a:xfrm rot="0">
            <a:off x="1518532" y="5953125"/>
            <a:ext cx="7130309" cy="2473325"/>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Hiệu suất có thể bị ảnh hưởng bởi độ phân giải thấp của hình ảnh</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Có thể gặp khó khăn trong việc phát hiện các đối tượng nhỏ</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Cần nhiều dữ liệu để đào tạo mô hình</a:t>
            </a:r>
          </a:p>
          <a:p>
            <a:pPr algn="l">
              <a:lnSpc>
                <a:spcPts val="2800"/>
              </a:lnSpc>
            </a:pPr>
          </a:p>
          <a:p>
            <a:pPr algn="l">
              <a:lnSpc>
                <a:spcPts val="2800"/>
              </a:lnSpc>
            </a:pP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10</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212050" y="-233337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189498" y="2567742"/>
            <a:ext cx="5318162" cy="6840080"/>
          </a:xfrm>
          <a:custGeom>
            <a:avLst/>
            <a:gdLst/>
            <a:ahLst/>
            <a:cxnLst/>
            <a:rect r="r" b="b" t="t" l="l"/>
            <a:pathLst>
              <a:path h="6840080" w="5318162">
                <a:moveTo>
                  <a:pt x="0" y="0"/>
                </a:moveTo>
                <a:lnTo>
                  <a:pt x="5318162" y="0"/>
                </a:lnTo>
                <a:lnTo>
                  <a:pt x="5318162" y="6840079"/>
                </a:lnTo>
                <a:lnTo>
                  <a:pt x="0" y="6840079"/>
                </a:lnTo>
                <a:lnTo>
                  <a:pt x="0" y="0"/>
                </a:lnTo>
                <a:close/>
              </a:path>
            </a:pathLst>
          </a:custGeom>
          <a:blipFill>
            <a:blip r:embed="rId13"/>
            <a:stretch>
              <a:fillRect l="0" t="0" r="0" b="0"/>
            </a:stretch>
          </a:blipFill>
        </p:spPr>
      </p:sp>
      <p:sp>
        <p:nvSpPr>
          <p:cNvPr name="TextBox 21" id="21"/>
          <p:cNvSpPr txBox="true"/>
          <p:nvPr/>
        </p:nvSpPr>
        <p:spPr>
          <a:xfrm rot="0">
            <a:off x="3267951" y="1138563"/>
            <a:ext cx="11753850" cy="1061720"/>
          </a:xfrm>
          <a:prstGeom prst="rect">
            <a:avLst/>
          </a:prstGeom>
        </p:spPr>
        <p:txBody>
          <a:bodyPr anchor="t" rtlCol="false" tIns="0" lIns="0" bIns="0" rIns="0">
            <a:spAutoFit/>
          </a:bodyPr>
          <a:lstStyle/>
          <a:p>
            <a:pPr algn="ctr">
              <a:lnSpc>
                <a:spcPts val="8499"/>
              </a:lnSpc>
            </a:pPr>
            <a:r>
              <a:rPr lang="en-US" sz="6799">
                <a:solidFill>
                  <a:srgbClr val="1D1A1B"/>
                </a:solidFill>
                <a:latin typeface="Baloo"/>
                <a:ea typeface="Baloo"/>
                <a:cs typeface="Baloo"/>
                <a:sym typeface="Baloo"/>
              </a:rPr>
              <a:t>Chương 2: Xây dựng hệ thống</a:t>
            </a:r>
          </a:p>
        </p:txBody>
      </p:sp>
      <p:sp>
        <p:nvSpPr>
          <p:cNvPr name="TextBox 22" id="22"/>
          <p:cNvSpPr txBox="true"/>
          <p:nvPr/>
        </p:nvSpPr>
        <p:spPr>
          <a:xfrm rot="0">
            <a:off x="10734335" y="2752733"/>
            <a:ext cx="2957824" cy="537846"/>
          </a:xfrm>
          <a:prstGeom prst="rect">
            <a:avLst/>
          </a:prstGeom>
        </p:spPr>
        <p:txBody>
          <a:bodyPr anchor="t" rtlCol="false" tIns="0" lIns="0" bIns="0" rIns="0">
            <a:spAutoFit/>
          </a:bodyPr>
          <a:lstStyle/>
          <a:p>
            <a:pPr algn="l">
              <a:lnSpc>
                <a:spcPts val="4479"/>
              </a:lnSpc>
              <a:spcBef>
                <a:spcPct val="0"/>
              </a:spcBef>
            </a:pPr>
            <a:r>
              <a:rPr lang="en-US" sz="3199">
                <a:solidFill>
                  <a:srgbClr val="1D1A1B"/>
                </a:solidFill>
                <a:latin typeface="Baloo"/>
                <a:ea typeface="Baloo"/>
                <a:cs typeface="Baloo"/>
                <a:sym typeface="Baloo"/>
              </a:rPr>
              <a:t>1. Phát hiện</a:t>
            </a:r>
          </a:p>
        </p:txBody>
      </p:sp>
      <p:sp>
        <p:nvSpPr>
          <p:cNvPr name="TextBox 23" id="23"/>
          <p:cNvSpPr txBox="true"/>
          <p:nvPr/>
        </p:nvSpPr>
        <p:spPr>
          <a:xfrm rot="0">
            <a:off x="10734335" y="3433454"/>
            <a:ext cx="4479201" cy="1172845"/>
          </a:xfrm>
          <a:prstGeom prst="rect">
            <a:avLst/>
          </a:prstGeom>
        </p:spPr>
        <p:txBody>
          <a:bodyPr anchor="t" rtlCol="false" tIns="0" lIns="0" bIns="0" rIns="0">
            <a:spAutoFit/>
          </a:bodyPr>
          <a:lstStyle/>
          <a:p>
            <a:pPr algn="l">
              <a:lnSpc>
                <a:spcPts val="3080"/>
              </a:lnSpc>
            </a:pPr>
            <a:r>
              <a:rPr lang="en-US" sz="2200">
                <a:solidFill>
                  <a:srgbClr val="1D1A1B"/>
                </a:solidFill>
                <a:latin typeface="Public Sans"/>
                <a:ea typeface="Public Sans"/>
                <a:cs typeface="Public Sans"/>
                <a:sym typeface="Public Sans"/>
              </a:rPr>
              <a:t>Xác định vị trí và kích thước của các đối tượng.</a:t>
            </a:r>
          </a:p>
          <a:p>
            <a:pPr algn="l">
              <a:lnSpc>
                <a:spcPts val="3080"/>
              </a:lnSpc>
              <a:spcBef>
                <a:spcPct val="0"/>
              </a:spcBef>
            </a:pPr>
          </a:p>
        </p:txBody>
      </p:sp>
      <p:sp>
        <p:nvSpPr>
          <p:cNvPr name="TextBox 24" id="24"/>
          <p:cNvSpPr txBox="true"/>
          <p:nvPr/>
        </p:nvSpPr>
        <p:spPr>
          <a:xfrm rot="0">
            <a:off x="10734335" y="4990292"/>
            <a:ext cx="4479201" cy="1172845"/>
          </a:xfrm>
          <a:prstGeom prst="rect">
            <a:avLst/>
          </a:prstGeom>
        </p:spPr>
        <p:txBody>
          <a:bodyPr anchor="t" rtlCol="false" tIns="0" lIns="0" bIns="0" rIns="0">
            <a:spAutoFit/>
          </a:bodyPr>
          <a:lstStyle/>
          <a:p>
            <a:pPr algn="l">
              <a:lnSpc>
                <a:spcPts val="3080"/>
              </a:lnSpc>
            </a:pPr>
            <a:r>
              <a:rPr lang="en-US" sz="2200">
                <a:solidFill>
                  <a:srgbClr val="1D1A1B"/>
                </a:solidFill>
                <a:latin typeface="Public Sans"/>
                <a:ea typeface="Public Sans"/>
                <a:cs typeface="Public Sans"/>
                <a:sym typeface="Public Sans"/>
              </a:rPr>
              <a:t>Vẽ khung bao quanh đối tượng, xác định tọa độ.</a:t>
            </a:r>
          </a:p>
          <a:p>
            <a:pPr algn="l">
              <a:lnSpc>
                <a:spcPts val="3080"/>
              </a:lnSpc>
              <a:spcBef>
                <a:spcPct val="0"/>
              </a:spcBef>
            </a:pPr>
          </a:p>
        </p:txBody>
      </p:sp>
      <p:sp>
        <p:nvSpPr>
          <p:cNvPr name="TextBox 25" id="25"/>
          <p:cNvSpPr txBox="true"/>
          <p:nvPr/>
        </p:nvSpPr>
        <p:spPr>
          <a:xfrm rot="0">
            <a:off x="10734335" y="6711940"/>
            <a:ext cx="4479201" cy="1172845"/>
          </a:xfrm>
          <a:prstGeom prst="rect">
            <a:avLst/>
          </a:prstGeom>
        </p:spPr>
        <p:txBody>
          <a:bodyPr anchor="t" rtlCol="false" tIns="0" lIns="0" bIns="0" rIns="0">
            <a:spAutoFit/>
          </a:bodyPr>
          <a:lstStyle/>
          <a:p>
            <a:pPr algn="l">
              <a:lnSpc>
                <a:spcPts val="3080"/>
              </a:lnSpc>
            </a:pPr>
            <a:r>
              <a:rPr lang="en-US" sz="2200">
                <a:solidFill>
                  <a:srgbClr val="1D1A1B"/>
                </a:solidFill>
                <a:latin typeface="Public Sans"/>
                <a:ea typeface="Public Sans"/>
                <a:cs typeface="Public Sans"/>
                <a:sym typeface="Public Sans"/>
              </a:rPr>
              <a:t>Phân biệt các đối tượng dựa trên hình dạng, màu sắc.</a:t>
            </a:r>
          </a:p>
          <a:p>
            <a:pPr algn="l">
              <a:lnSpc>
                <a:spcPts val="3080"/>
              </a:lnSpc>
              <a:spcBef>
                <a:spcPct val="0"/>
              </a:spcBef>
            </a:pPr>
          </a:p>
        </p:txBody>
      </p:sp>
      <p:sp>
        <p:nvSpPr>
          <p:cNvPr name="TextBox 26" id="26"/>
          <p:cNvSpPr txBox="true"/>
          <p:nvPr/>
        </p:nvSpPr>
        <p:spPr>
          <a:xfrm rot="0">
            <a:off x="13161702" y="7217039"/>
            <a:ext cx="2427548" cy="298958"/>
          </a:xfrm>
          <a:prstGeom prst="rect">
            <a:avLst/>
          </a:prstGeom>
        </p:spPr>
        <p:txBody>
          <a:bodyPr anchor="t" rtlCol="false" tIns="0" lIns="0" bIns="0" rIns="0">
            <a:spAutoFit/>
          </a:bodyPr>
          <a:lstStyle/>
          <a:p>
            <a:pPr algn="ctr">
              <a:lnSpc>
                <a:spcPts val="2415"/>
              </a:lnSpc>
            </a:pPr>
            <a:r>
              <a:rPr lang="en-US" sz="1599">
                <a:solidFill>
                  <a:srgbClr val="FFFFFF"/>
                </a:solidFill>
                <a:latin typeface="Public Sans"/>
                <a:ea typeface="Public Sans"/>
                <a:cs typeface="Public Sans"/>
                <a:sym typeface="Public Sans"/>
              </a:rPr>
              <a:t>Total Budget</a:t>
            </a:r>
          </a:p>
        </p:txBody>
      </p:sp>
      <p:sp>
        <p:nvSpPr>
          <p:cNvPr name="TextBox 27" id="27"/>
          <p:cNvSpPr txBox="true"/>
          <p:nvPr/>
        </p:nvSpPr>
        <p:spPr>
          <a:xfrm rot="0">
            <a:off x="13161702" y="7487422"/>
            <a:ext cx="2427548"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Public Sans Bold"/>
                <a:ea typeface="Public Sans Bold"/>
                <a:cs typeface="Public Sans Bold"/>
                <a:sym typeface="Public Sans Bold"/>
              </a:rPr>
              <a:t>$100,000</a:t>
            </a:r>
          </a:p>
        </p:txBody>
      </p:sp>
      <p:sp>
        <p:nvSpPr>
          <p:cNvPr name="TextBox 28" id="28"/>
          <p:cNvSpPr txBox="true"/>
          <p:nvPr/>
        </p:nvSpPr>
        <p:spPr>
          <a:xfrm rot="0">
            <a:off x="10734335" y="4342592"/>
            <a:ext cx="2957824" cy="537846"/>
          </a:xfrm>
          <a:prstGeom prst="rect">
            <a:avLst/>
          </a:prstGeom>
        </p:spPr>
        <p:txBody>
          <a:bodyPr anchor="t" rtlCol="false" tIns="0" lIns="0" bIns="0" rIns="0">
            <a:spAutoFit/>
          </a:bodyPr>
          <a:lstStyle/>
          <a:p>
            <a:pPr algn="l">
              <a:lnSpc>
                <a:spcPts val="4479"/>
              </a:lnSpc>
              <a:spcBef>
                <a:spcPct val="0"/>
              </a:spcBef>
            </a:pPr>
            <a:r>
              <a:rPr lang="en-US" sz="3199">
                <a:solidFill>
                  <a:srgbClr val="1D1A1B"/>
                </a:solidFill>
                <a:latin typeface="Baloo"/>
                <a:ea typeface="Baloo"/>
                <a:cs typeface="Baloo"/>
                <a:sym typeface="Baloo"/>
              </a:rPr>
              <a:t>2. Định vị</a:t>
            </a:r>
          </a:p>
        </p:txBody>
      </p:sp>
      <p:sp>
        <p:nvSpPr>
          <p:cNvPr name="TextBox 29" id="29"/>
          <p:cNvSpPr txBox="true"/>
          <p:nvPr/>
        </p:nvSpPr>
        <p:spPr>
          <a:xfrm rot="0">
            <a:off x="10734335" y="5996767"/>
            <a:ext cx="2957824" cy="537846"/>
          </a:xfrm>
          <a:prstGeom prst="rect">
            <a:avLst/>
          </a:prstGeom>
        </p:spPr>
        <p:txBody>
          <a:bodyPr anchor="t" rtlCol="false" tIns="0" lIns="0" bIns="0" rIns="0">
            <a:spAutoFit/>
          </a:bodyPr>
          <a:lstStyle/>
          <a:p>
            <a:pPr algn="l">
              <a:lnSpc>
                <a:spcPts val="4479"/>
              </a:lnSpc>
              <a:spcBef>
                <a:spcPct val="0"/>
              </a:spcBef>
            </a:pPr>
            <a:r>
              <a:rPr lang="en-US" sz="3199">
                <a:solidFill>
                  <a:srgbClr val="1D1A1B"/>
                </a:solidFill>
                <a:latin typeface="Baloo"/>
                <a:ea typeface="Baloo"/>
                <a:cs typeface="Baloo"/>
                <a:sym typeface="Baloo"/>
              </a:rPr>
              <a:t>3. Phân biệt</a:t>
            </a:r>
          </a:p>
        </p:txBody>
      </p:sp>
      <p:sp>
        <p:nvSpPr>
          <p:cNvPr name="TextBox 30" id="3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11</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4600" y="3467458"/>
            <a:ext cx="7952138" cy="1523506"/>
            <a:chOff x="0" y="0"/>
            <a:chExt cx="2094390" cy="401253"/>
          </a:xfrm>
        </p:grpSpPr>
        <p:sp>
          <p:nvSpPr>
            <p:cNvPr name="Freeform 3" id="3"/>
            <p:cNvSpPr/>
            <p:nvPr/>
          </p:nvSpPr>
          <p:spPr>
            <a:xfrm flipH="false" flipV="false" rot="0">
              <a:off x="0" y="0"/>
              <a:ext cx="2094390" cy="401253"/>
            </a:xfrm>
            <a:custGeom>
              <a:avLst/>
              <a:gdLst/>
              <a:ahLst/>
              <a:cxnLst/>
              <a:rect r="r" b="b" t="t" l="l"/>
              <a:pathLst>
                <a:path h="401253" w="2094390">
                  <a:moveTo>
                    <a:pt x="0" y="0"/>
                  </a:moveTo>
                  <a:lnTo>
                    <a:pt x="2094390" y="0"/>
                  </a:lnTo>
                  <a:lnTo>
                    <a:pt x="2094390" y="401253"/>
                  </a:lnTo>
                  <a:lnTo>
                    <a:pt x="0" y="401253"/>
                  </a:lnTo>
                  <a:close/>
                </a:path>
              </a:pathLst>
            </a:custGeom>
            <a:solidFill>
              <a:srgbClr val="A10D00"/>
            </a:solidFill>
          </p:spPr>
        </p:sp>
        <p:sp>
          <p:nvSpPr>
            <p:cNvPr name="TextBox 4" id="4"/>
            <p:cNvSpPr txBox="true"/>
            <p:nvPr/>
          </p:nvSpPr>
          <p:spPr>
            <a:xfrm>
              <a:off x="0" y="-57150"/>
              <a:ext cx="2094390" cy="458403"/>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244600" y="5229089"/>
            <a:ext cx="7952138" cy="1523506"/>
            <a:chOff x="0" y="0"/>
            <a:chExt cx="2094390" cy="401253"/>
          </a:xfrm>
        </p:grpSpPr>
        <p:sp>
          <p:nvSpPr>
            <p:cNvPr name="Freeform 6" id="6"/>
            <p:cNvSpPr/>
            <p:nvPr/>
          </p:nvSpPr>
          <p:spPr>
            <a:xfrm flipH="false" flipV="false" rot="0">
              <a:off x="0" y="0"/>
              <a:ext cx="2094390" cy="401253"/>
            </a:xfrm>
            <a:custGeom>
              <a:avLst/>
              <a:gdLst/>
              <a:ahLst/>
              <a:cxnLst/>
              <a:rect r="r" b="b" t="t" l="l"/>
              <a:pathLst>
                <a:path h="401253" w="2094390">
                  <a:moveTo>
                    <a:pt x="0" y="0"/>
                  </a:moveTo>
                  <a:lnTo>
                    <a:pt x="2094390" y="0"/>
                  </a:lnTo>
                  <a:lnTo>
                    <a:pt x="2094390" y="401253"/>
                  </a:lnTo>
                  <a:lnTo>
                    <a:pt x="0" y="401253"/>
                  </a:lnTo>
                  <a:close/>
                </a:path>
              </a:pathLst>
            </a:custGeom>
            <a:solidFill>
              <a:srgbClr val="A10D00"/>
            </a:solidFill>
          </p:spPr>
        </p:sp>
        <p:sp>
          <p:nvSpPr>
            <p:cNvPr name="TextBox 7" id="7"/>
            <p:cNvSpPr txBox="true"/>
            <p:nvPr/>
          </p:nvSpPr>
          <p:spPr>
            <a:xfrm>
              <a:off x="0" y="-57150"/>
              <a:ext cx="2094390" cy="458403"/>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5400000">
            <a:off x="1738114" y="6676647"/>
            <a:ext cx="1331727" cy="2750556"/>
          </a:xfrm>
          <a:custGeom>
            <a:avLst/>
            <a:gdLst/>
            <a:ahLst/>
            <a:cxnLst/>
            <a:rect r="r" b="b" t="t" l="l"/>
            <a:pathLst>
              <a:path h="2750556" w="1331727">
                <a:moveTo>
                  <a:pt x="0" y="0"/>
                </a:moveTo>
                <a:lnTo>
                  <a:pt x="1331728" y="0"/>
                </a:lnTo>
                <a:lnTo>
                  <a:pt x="1331728" y="2750556"/>
                </a:lnTo>
                <a:lnTo>
                  <a:pt x="0" y="275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44600" y="6990720"/>
            <a:ext cx="7952138" cy="1523506"/>
            <a:chOff x="0" y="0"/>
            <a:chExt cx="2094390" cy="401253"/>
          </a:xfrm>
        </p:grpSpPr>
        <p:sp>
          <p:nvSpPr>
            <p:cNvPr name="Freeform 10" id="10"/>
            <p:cNvSpPr/>
            <p:nvPr/>
          </p:nvSpPr>
          <p:spPr>
            <a:xfrm flipH="false" flipV="false" rot="0">
              <a:off x="0" y="0"/>
              <a:ext cx="2094390" cy="401253"/>
            </a:xfrm>
            <a:custGeom>
              <a:avLst/>
              <a:gdLst/>
              <a:ahLst/>
              <a:cxnLst/>
              <a:rect r="r" b="b" t="t" l="l"/>
              <a:pathLst>
                <a:path h="401253" w="2094390">
                  <a:moveTo>
                    <a:pt x="0" y="0"/>
                  </a:moveTo>
                  <a:lnTo>
                    <a:pt x="2094390" y="0"/>
                  </a:lnTo>
                  <a:lnTo>
                    <a:pt x="2094390" y="401253"/>
                  </a:lnTo>
                  <a:lnTo>
                    <a:pt x="0" y="401253"/>
                  </a:lnTo>
                  <a:close/>
                </a:path>
              </a:pathLst>
            </a:custGeom>
            <a:solidFill>
              <a:srgbClr val="A10D00"/>
            </a:solidFill>
          </p:spPr>
        </p:sp>
        <p:sp>
          <p:nvSpPr>
            <p:cNvPr name="TextBox 11" id="11"/>
            <p:cNvSpPr txBox="true"/>
            <p:nvPr/>
          </p:nvSpPr>
          <p:spPr>
            <a:xfrm>
              <a:off x="0" y="-57150"/>
              <a:ext cx="2094390" cy="458403"/>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5869785" y="2682591"/>
            <a:ext cx="6548430" cy="7108201"/>
          </a:xfrm>
          <a:custGeom>
            <a:avLst/>
            <a:gdLst/>
            <a:ahLst/>
            <a:cxnLst/>
            <a:rect r="r" b="b" t="t" l="l"/>
            <a:pathLst>
              <a:path h="7108201" w="6548430">
                <a:moveTo>
                  <a:pt x="0" y="0"/>
                </a:moveTo>
                <a:lnTo>
                  <a:pt x="6548430" y="0"/>
                </a:lnTo>
                <a:lnTo>
                  <a:pt x="6548430" y="7108201"/>
                </a:lnTo>
                <a:lnTo>
                  <a:pt x="0" y="7108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10800000">
            <a:off x="14178808" y="-1362592"/>
            <a:ext cx="5119583" cy="2446670"/>
            <a:chOff x="0" y="0"/>
            <a:chExt cx="1177416" cy="562692"/>
          </a:xfrm>
        </p:grpSpPr>
        <p:sp>
          <p:nvSpPr>
            <p:cNvPr name="Freeform 14" id="1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15" id="1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1010392" y="-1362592"/>
            <a:ext cx="5119583" cy="2446670"/>
            <a:chOff x="0" y="0"/>
            <a:chExt cx="1177416" cy="562692"/>
          </a:xfrm>
        </p:grpSpPr>
        <p:sp>
          <p:nvSpPr>
            <p:cNvPr name="Freeform 17" id="1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18" id="1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10800000">
            <a:off x="1136650" y="-624938"/>
            <a:ext cx="5726233" cy="1198000"/>
            <a:chOff x="0" y="0"/>
            <a:chExt cx="3054608" cy="639062"/>
          </a:xfrm>
        </p:grpSpPr>
        <p:sp>
          <p:nvSpPr>
            <p:cNvPr name="Freeform 20" id="2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21" id="2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10800000">
            <a:off x="11425117" y="-624938"/>
            <a:ext cx="5726233" cy="1198000"/>
            <a:chOff x="0" y="0"/>
            <a:chExt cx="3054608" cy="639062"/>
          </a:xfrm>
        </p:grpSpPr>
        <p:sp>
          <p:nvSpPr>
            <p:cNvPr name="Freeform 23" id="2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24" id="2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7312681" y="3120074"/>
            <a:ext cx="5404642" cy="6289038"/>
            <a:chOff x="0" y="0"/>
            <a:chExt cx="698500" cy="812800"/>
          </a:xfrm>
        </p:grpSpPr>
        <p:sp>
          <p:nvSpPr>
            <p:cNvPr name="Freeform 26" id="2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0" t="-5265" r="0" b="-5265"/>
              </a:stretch>
            </a:blipFill>
            <a:ln w="142875" cap="sq">
              <a:solidFill>
                <a:srgbClr val="FFFFFF"/>
              </a:solidFill>
              <a:prstDash val="solid"/>
              <a:miter/>
            </a:ln>
          </p:spPr>
        </p:sp>
      </p:grpSp>
      <p:sp>
        <p:nvSpPr>
          <p:cNvPr name="Freeform 27" id="27"/>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28" id="28"/>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3">
              <a:extLst>
                <a:ext uri="{96DAC541-7B7A-43D3-8B79-37D633B846F1}">
                  <asvg:svgBlip xmlns:asvg="http://schemas.microsoft.com/office/drawing/2016/SVG/main" r:embed="rId14"/>
                </a:ext>
              </a:extLst>
            </a:blip>
            <a:stretch>
              <a:fillRect l="0" t="-483256" r="0" b="0"/>
            </a:stretch>
          </a:blipFill>
        </p:spPr>
      </p:sp>
      <p:sp>
        <p:nvSpPr>
          <p:cNvPr name="Freeform 31" id="31"/>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2" id="32"/>
          <p:cNvSpPr txBox="true"/>
          <p:nvPr/>
        </p:nvSpPr>
        <p:spPr>
          <a:xfrm rot="0">
            <a:off x="2403978" y="7095549"/>
            <a:ext cx="3065022" cy="514350"/>
          </a:xfrm>
          <a:prstGeom prst="rect">
            <a:avLst/>
          </a:prstGeom>
        </p:spPr>
        <p:txBody>
          <a:bodyPr anchor="t" rtlCol="false" tIns="0" lIns="0" bIns="0" rIns="0">
            <a:spAutoFit/>
          </a:bodyPr>
          <a:lstStyle/>
          <a:p>
            <a:pPr algn="ctr">
              <a:lnSpc>
                <a:spcPts val="4199"/>
              </a:lnSpc>
            </a:pPr>
            <a:r>
              <a:rPr lang="en-US" sz="2999">
                <a:solidFill>
                  <a:srgbClr val="FFFFFF"/>
                </a:solidFill>
                <a:latin typeface="Public Sans"/>
                <a:ea typeface="Public Sans"/>
                <a:cs typeface="Public Sans"/>
                <a:sym typeface="Public Sans"/>
              </a:rPr>
              <a:t>Đặc trưng</a:t>
            </a:r>
          </a:p>
        </p:txBody>
      </p:sp>
      <p:sp>
        <p:nvSpPr>
          <p:cNvPr name="TextBox 33" id="33"/>
          <p:cNvSpPr txBox="true"/>
          <p:nvPr/>
        </p:nvSpPr>
        <p:spPr>
          <a:xfrm rot="0">
            <a:off x="2250253" y="3795512"/>
            <a:ext cx="3619532" cy="507365"/>
          </a:xfrm>
          <a:prstGeom prst="rect">
            <a:avLst/>
          </a:prstGeom>
        </p:spPr>
        <p:txBody>
          <a:bodyPr anchor="t" rtlCol="false" tIns="0" lIns="0" bIns="0" rIns="0">
            <a:spAutoFit/>
          </a:bodyPr>
          <a:lstStyle/>
          <a:p>
            <a:pPr algn="ctr">
              <a:lnSpc>
                <a:spcPts val="4059"/>
              </a:lnSpc>
            </a:pPr>
            <a:r>
              <a:rPr lang="en-US" sz="2899">
                <a:solidFill>
                  <a:srgbClr val="FFFFFF"/>
                </a:solidFill>
                <a:latin typeface="Public Sans"/>
                <a:ea typeface="Public Sans"/>
                <a:cs typeface="Public Sans"/>
                <a:sym typeface="Public Sans"/>
              </a:rPr>
              <a:t>Phân loại</a:t>
            </a:r>
          </a:p>
        </p:txBody>
      </p:sp>
      <p:sp>
        <p:nvSpPr>
          <p:cNvPr name="TextBox 34" id="34"/>
          <p:cNvSpPr txBox="true"/>
          <p:nvPr/>
        </p:nvSpPr>
        <p:spPr>
          <a:xfrm rot="0">
            <a:off x="2147244" y="5338506"/>
            <a:ext cx="3619532" cy="540385"/>
          </a:xfrm>
          <a:prstGeom prst="rect">
            <a:avLst/>
          </a:prstGeom>
        </p:spPr>
        <p:txBody>
          <a:bodyPr anchor="t" rtlCol="false" tIns="0" lIns="0" bIns="0" rIns="0">
            <a:spAutoFit/>
          </a:bodyPr>
          <a:lstStyle/>
          <a:p>
            <a:pPr algn="ctr">
              <a:lnSpc>
                <a:spcPts val="4339"/>
              </a:lnSpc>
            </a:pPr>
            <a:r>
              <a:rPr lang="en-US" sz="3099">
                <a:solidFill>
                  <a:srgbClr val="FFFFFF"/>
                </a:solidFill>
                <a:latin typeface="Public Sans"/>
                <a:ea typeface="Public Sans"/>
                <a:cs typeface="Public Sans"/>
                <a:sym typeface="Public Sans"/>
              </a:rPr>
              <a:t>Nhóm</a:t>
            </a:r>
          </a:p>
        </p:txBody>
      </p:sp>
      <p:sp>
        <p:nvSpPr>
          <p:cNvPr name="TextBox 35" id="35"/>
          <p:cNvSpPr txBox="true"/>
          <p:nvPr/>
        </p:nvSpPr>
        <p:spPr>
          <a:xfrm rot="0">
            <a:off x="4662323" y="1161733"/>
            <a:ext cx="8963353" cy="1071245"/>
          </a:xfrm>
          <a:prstGeom prst="rect">
            <a:avLst/>
          </a:prstGeom>
        </p:spPr>
        <p:txBody>
          <a:bodyPr anchor="t" rtlCol="false" tIns="0" lIns="0" bIns="0" rIns="0">
            <a:spAutoFit/>
          </a:bodyPr>
          <a:lstStyle/>
          <a:p>
            <a:pPr algn="ctr">
              <a:lnSpc>
                <a:spcPts val="8499"/>
              </a:lnSpc>
            </a:pPr>
            <a:r>
              <a:rPr lang="en-US" sz="6799" b="true">
                <a:solidFill>
                  <a:srgbClr val="1D1A1B"/>
                </a:solidFill>
                <a:latin typeface="Public Sans Bold"/>
                <a:ea typeface="Public Sans Bold"/>
                <a:cs typeface="Public Sans Bold"/>
                <a:sym typeface="Public Sans Bold"/>
              </a:rPr>
              <a:t>Phân loại Đối tượng</a:t>
            </a:r>
          </a:p>
        </p:txBody>
      </p:sp>
      <p:sp>
        <p:nvSpPr>
          <p:cNvPr name="TextBox 36" id="36"/>
          <p:cNvSpPr txBox="true"/>
          <p:nvPr/>
        </p:nvSpPr>
        <p:spPr>
          <a:xfrm rot="0">
            <a:off x="2147244" y="4360027"/>
            <a:ext cx="3619532" cy="869950"/>
          </a:xfrm>
          <a:prstGeom prst="rect">
            <a:avLst/>
          </a:prstGeom>
        </p:spPr>
        <p:txBody>
          <a:bodyPr anchor="t" rtlCol="false" tIns="0" lIns="0" bIns="0" rIns="0">
            <a:spAutoFit/>
          </a:bodyPr>
          <a:lstStyle/>
          <a:p>
            <a:pPr algn="ctr">
              <a:lnSpc>
                <a:spcPts val="3499"/>
              </a:lnSpc>
            </a:pPr>
            <a:r>
              <a:rPr lang="en-US" sz="2499">
                <a:solidFill>
                  <a:srgbClr val="FFFFFF"/>
                </a:solidFill>
                <a:latin typeface="Public Sans"/>
                <a:ea typeface="Public Sans"/>
                <a:cs typeface="Public Sans"/>
                <a:sym typeface="Public Sans"/>
              </a:rPr>
              <a:t>Xác định loại đối tượng.</a:t>
            </a:r>
          </a:p>
          <a:p>
            <a:pPr algn="ctr">
              <a:lnSpc>
                <a:spcPts val="3499"/>
              </a:lnSpc>
              <a:spcBef>
                <a:spcPct val="0"/>
              </a:spcBef>
            </a:pPr>
          </a:p>
        </p:txBody>
      </p:sp>
      <p:sp>
        <p:nvSpPr>
          <p:cNvPr name="TextBox 37" id="37"/>
          <p:cNvSpPr txBox="true"/>
          <p:nvPr/>
        </p:nvSpPr>
        <p:spPr>
          <a:xfrm rot="0">
            <a:off x="1244600" y="6002716"/>
            <a:ext cx="5197079" cy="869950"/>
          </a:xfrm>
          <a:prstGeom prst="rect">
            <a:avLst/>
          </a:prstGeom>
        </p:spPr>
        <p:txBody>
          <a:bodyPr anchor="t" rtlCol="false" tIns="0" lIns="0" bIns="0" rIns="0">
            <a:spAutoFit/>
          </a:bodyPr>
          <a:lstStyle/>
          <a:p>
            <a:pPr algn="ctr">
              <a:lnSpc>
                <a:spcPts val="3499"/>
              </a:lnSpc>
            </a:pPr>
            <a:r>
              <a:rPr lang="en-US" sz="2499">
                <a:solidFill>
                  <a:srgbClr val="FFFFFF"/>
                </a:solidFill>
                <a:latin typeface="Public Sans"/>
                <a:ea typeface="Public Sans"/>
                <a:cs typeface="Public Sans"/>
                <a:sym typeface="Public Sans"/>
              </a:rPr>
              <a:t>Phân loại đối tượng vào các nhóm.</a:t>
            </a:r>
          </a:p>
          <a:p>
            <a:pPr algn="ctr">
              <a:lnSpc>
                <a:spcPts val="3499"/>
              </a:lnSpc>
              <a:spcBef>
                <a:spcPct val="0"/>
              </a:spcBef>
            </a:pPr>
          </a:p>
        </p:txBody>
      </p:sp>
      <p:sp>
        <p:nvSpPr>
          <p:cNvPr name="TextBox 38" id="38"/>
          <p:cNvSpPr txBox="true"/>
          <p:nvPr/>
        </p:nvSpPr>
        <p:spPr>
          <a:xfrm rot="0">
            <a:off x="1401227" y="7660085"/>
            <a:ext cx="5197079" cy="1308100"/>
          </a:xfrm>
          <a:prstGeom prst="rect">
            <a:avLst/>
          </a:prstGeom>
        </p:spPr>
        <p:txBody>
          <a:bodyPr anchor="t" rtlCol="false" tIns="0" lIns="0" bIns="0" rIns="0">
            <a:spAutoFit/>
          </a:bodyPr>
          <a:lstStyle/>
          <a:p>
            <a:pPr algn="ctr">
              <a:lnSpc>
                <a:spcPts val="3499"/>
              </a:lnSpc>
            </a:pPr>
            <a:r>
              <a:rPr lang="en-US" sz="2499">
                <a:solidFill>
                  <a:srgbClr val="FFFFFF"/>
                </a:solidFill>
                <a:latin typeface="Public Sans"/>
                <a:ea typeface="Public Sans"/>
                <a:cs typeface="Public Sans"/>
                <a:sym typeface="Public Sans"/>
              </a:rPr>
              <a:t>Trích xuất các đặc trưng của đối tượng.</a:t>
            </a:r>
          </a:p>
          <a:p>
            <a:pPr algn="ctr">
              <a:lnSpc>
                <a:spcPts val="3499"/>
              </a:lnSpc>
              <a:spcBef>
                <a:spcPct val="0"/>
              </a:spcBef>
            </a:pPr>
          </a:p>
        </p:txBody>
      </p:sp>
      <p:sp>
        <p:nvSpPr>
          <p:cNvPr name="TextBox 39" id="3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12</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4705406" y="5986634"/>
            <a:ext cx="13089173" cy="5171733"/>
            <a:chOff x="0" y="0"/>
            <a:chExt cx="677619" cy="267738"/>
          </a:xfrm>
        </p:grpSpPr>
        <p:sp>
          <p:nvSpPr>
            <p:cNvPr name="Freeform 4" id="4"/>
            <p:cNvSpPr/>
            <p:nvPr/>
          </p:nvSpPr>
          <p:spPr>
            <a:xfrm flipH="false" flipV="false" rot="0">
              <a:off x="0" y="0"/>
              <a:ext cx="677619" cy="267738"/>
            </a:xfrm>
            <a:custGeom>
              <a:avLst/>
              <a:gdLst/>
              <a:ahLst/>
              <a:cxnLst/>
              <a:rect r="r" b="b" t="t" l="l"/>
              <a:pathLst>
                <a:path h="267738" w="677619">
                  <a:moveTo>
                    <a:pt x="474419" y="0"/>
                  </a:moveTo>
                  <a:lnTo>
                    <a:pt x="0" y="0"/>
                  </a:lnTo>
                  <a:lnTo>
                    <a:pt x="203200" y="267738"/>
                  </a:lnTo>
                  <a:lnTo>
                    <a:pt x="677619" y="267738"/>
                  </a:lnTo>
                  <a:lnTo>
                    <a:pt x="474419" y="0"/>
                  </a:lnTo>
                  <a:close/>
                </a:path>
              </a:pathLst>
            </a:custGeom>
            <a:solidFill>
              <a:srgbClr val="A10D00"/>
            </a:solidFill>
          </p:spPr>
        </p:sp>
        <p:sp>
          <p:nvSpPr>
            <p:cNvPr name="TextBox 5" id="5"/>
            <p:cNvSpPr txBox="true"/>
            <p:nvPr/>
          </p:nvSpPr>
          <p:spPr>
            <a:xfrm>
              <a:off x="101600" y="-57150"/>
              <a:ext cx="474419" cy="3248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006949" y="-247628"/>
            <a:ext cx="13871531" cy="8439123"/>
            <a:chOff x="0" y="0"/>
            <a:chExt cx="473570" cy="288109"/>
          </a:xfrm>
        </p:grpSpPr>
        <p:sp>
          <p:nvSpPr>
            <p:cNvPr name="Freeform 7" id="7"/>
            <p:cNvSpPr/>
            <p:nvPr/>
          </p:nvSpPr>
          <p:spPr>
            <a:xfrm flipH="false" flipV="false" rot="0">
              <a:off x="0" y="0"/>
              <a:ext cx="473570" cy="288109"/>
            </a:xfrm>
            <a:custGeom>
              <a:avLst/>
              <a:gdLst/>
              <a:ahLst/>
              <a:cxnLst/>
              <a:rect r="r" b="b" t="t" l="l"/>
              <a:pathLst>
                <a:path h="288109" w="473570">
                  <a:moveTo>
                    <a:pt x="203200" y="0"/>
                  </a:moveTo>
                  <a:lnTo>
                    <a:pt x="473570" y="0"/>
                  </a:lnTo>
                  <a:lnTo>
                    <a:pt x="270370" y="288109"/>
                  </a:lnTo>
                  <a:lnTo>
                    <a:pt x="0" y="288109"/>
                  </a:lnTo>
                  <a:lnTo>
                    <a:pt x="203200" y="0"/>
                  </a:lnTo>
                  <a:close/>
                </a:path>
              </a:pathLst>
            </a:custGeom>
            <a:solidFill>
              <a:srgbClr val="B51F19"/>
            </a:solidFill>
          </p:spPr>
        </p:sp>
        <p:sp>
          <p:nvSpPr>
            <p:cNvPr name="TextBox 8" id="8"/>
            <p:cNvSpPr txBox="true"/>
            <p:nvPr/>
          </p:nvSpPr>
          <p:spPr>
            <a:xfrm>
              <a:off x="101600" y="-57150"/>
              <a:ext cx="270370" cy="34525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751658" y="667555"/>
            <a:ext cx="7681894" cy="8338555"/>
          </a:xfrm>
          <a:custGeom>
            <a:avLst/>
            <a:gdLst/>
            <a:ahLst/>
            <a:cxnLst/>
            <a:rect r="r" b="b" t="t" l="l"/>
            <a:pathLst>
              <a:path h="8338555" w="7681894">
                <a:moveTo>
                  <a:pt x="0" y="0"/>
                </a:moveTo>
                <a:lnTo>
                  <a:pt x="7681894" y="0"/>
                </a:lnTo>
                <a:lnTo>
                  <a:pt x="7681894" y="8338555"/>
                </a:lnTo>
                <a:lnTo>
                  <a:pt x="0" y="8338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43103" y="1056532"/>
            <a:ext cx="7407684" cy="6422247"/>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15141" t="0" r="-15141" b="0"/>
              </a:stretch>
            </a:blipFill>
            <a:ln w="142875" cap="sq">
              <a:solidFill>
                <a:srgbClr val="FFFFFF"/>
              </a:solidFill>
              <a:prstDash val="solid"/>
              <a:miter/>
            </a:ln>
          </p:spPr>
        </p:sp>
      </p:grpSp>
      <p:sp>
        <p:nvSpPr>
          <p:cNvPr name="Freeform 12" id="12"/>
          <p:cNvSpPr/>
          <p:nvPr/>
        </p:nvSpPr>
        <p:spPr>
          <a:xfrm flipH="false" flipV="false" rot="-5400000">
            <a:off x="248679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759436" y="5699258"/>
            <a:ext cx="4105146" cy="3559042"/>
            <a:chOff x="0" y="0"/>
            <a:chExt cx="727368" cy="630606"/>
          </a:xfrm>
        </p:grpSpPr>
        <p:sp>
          <p:nvSpPr>
            <p:cNvPr name="Freeform 14" id="14"/>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15141" t="0" r="-15141" b="0"/>
              </a:stretch>
            </a:blipFill>
            <a:ln w="142875" cap="sq">
              <a:solidFill>
                <a:srgbClr val="FFFFFF"/>
              </a:solidFill>
              <a:prstDash val="solid"/>
              <a:miter/>
            </a:ln>
          </p:spPr>
        </p:sp>
      </p:grpSp>
      <p:sp>
        <p:nvSpPr>
          <p:cNvPr name="Freeform 15" id="15"/>
          <p:cNvSpPr/>
          <p:nvPr/>
        </p:nvSpPr>
        <p:spPr>
          <a:xfrm flipH="false" flipV="false" rot="0">
            <a:off x="8174800" y="4000278"/>
            <a:ext cx="566367" cy="566367"/>
          </a:xfrm>
          <a:custGeom>
            <a:avLst/>
            <a:gdLst/>
            <a:ahLst/>
            <a:cxnLst/>
            <a:rect r="r" b="b" t="t" l="l"/>
            <a:pathLst>
              <a:path h="566367" w="566367">
                <a:moveTo>
                  <a:pt x="0" y="0"/>
                </a:moveTo>
                <a:lnTo>
                  <a:pt x="566367" y="0"/>
                </a:lnTo>
                <a:lnTo>
                  <a:pt x="566367" y="566366"/>
                </a:lnTo>
                <a:lnTo>
                  <a:pt x="0" y="56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8174800" y="5746554"/>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8174800" y="7494021"/>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8247317" y="4056251"/>
            <a:ext cx="421332" cy="42133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8247317" y="5802527"/>
            <a:ext cx="421332" cy="42133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8247317" y="7549994"/>
            <a:ext cx="421332" cy="42133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0">
            <a:off x="8280571" y="1343851"/>
            <a:ext cx="6300275" cy="2147570"/>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Thách thức và khó khăn</a:t>
            </a:r>
          </a:p>
        </p:txBody>
      </p:sp>
      <p:sp>
        <p:nvSpPr>
          <p:cNvPr name="TextBox 28" id="28"/>
          <p:cNvSpPr txBox="true"/>
          <p:nvPr/>
        </p:nvSpPr>
        <p:spPr>
          <a:xfrm rot="0">
            <a:off x="9098407" y="4701979"/>
            <a:ext cx="609079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Hình ảnh có thể chứa nhiều đối tượng, nhiều lớp chồng chéo.</a:t>
            </a:r>
          </a:p>
          <a:p>
            <a:pPr algn="l">
              <a:lnSpc>
                <a:spcPts val="2800"/>
              </a:lnSpc>
            </a:pPr>
          </a:p>
        </p:txBody>
      </p:sp>
      <p:sp>
        <p:nvSpPr>
          <p:cNvPr name="TextBox 29" id="29"/>
          <p:cNvSpPr txBox="true"/>
          <p:nvPr/>
        </p:nvSpPr>
        <p:spPr>
          <a:xfrm rot="0">
            <a:off x="9098407" y="6448255"/>
            <a:ext cx="609079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Ánh sáng, bóng tối và phản chiếu ảnh hưởng đến nhận diện.</a:t>
            </a:r>
          </a:p>
          <a:p>
            <a:pPr algn="l">
              <a:lnSpc>
                <a:spcPts val="2800"/>
              </a:lnSpc>
            </a:pPr>
          </a:p>
        </p:txBody>
      </p:sp>
      <p:sp>
        <p:nvSpPr>
          <p:cNvPr name="TextBox 30" id="30"/>
          <p:cNvSpPr txBox="true"/>
          <p:nvPr/>
        </p:nvSpPr>
        <p:spPr>
          <a:xfrm rot="0">
            <a:off x="9098407" y="4038986"/>
            <a:ext cx="5465646"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Độ phức tạp</a:t>
            </a:r>
          </a:p>
        </p:txBody>
      </p:sp>
      <p:sp>
        <p:nvSpPr>
          <p:cNvPr name="TextBox 31" id="31"/>
          <p:cNvSpPr txBox="true"/>
          <p:nvPr/>
        </p:nvSpPr>
        <p:spPr>
          <a:xfrm rot="0">
            <a:off x="9098407" y="5785262"/>
            <a:ext cx="5465646"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Ánh sáng</a:t>
            </a:r>
          </a:p>
        </p:txBody>
      </p:sp>
      <p:sp>
        <p:nvSpPr>
          <p:cNvPr name="TextBox 32" id="32"/>
          <p:cNvSpPr txBox="true"/>
          <p:nvPr/>
        </p:nvSpPr>
        <p:spPr>
          <a:xfrm rot="0">
            <a:off x="9098407" y="8193849"/>
            <a:ext cx="609079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Góc nhìn ảnh hưởng đến hình dạng và kích thước đối tượng.</a:t>
            </a:r>
          </a:p>
          <a:p>
            <a:pPr algn="l">
              <a:lnSpc>
                <a:spcPts val="2800"/>
              </a:lnSpc>
            </a:pPr>
          </a:p>
        </p:txBody>
      </p:sp>
      <p:sp>
        <p:nvSpPr>
          <p:cNvPr name="TextBox 33" id="33"/>
          <p:cNvSpPr txBox="true"/>
          <p:nvPr/>
        </p:nvSpPr>
        <p:spPr>
          <a:xfrm rot="0">
            <a:off x="9098407" y="7530856"/>
            <a:ext cx="5465646"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Thay đổi góc nhìn</a:t>
            </a:r>
          </a:p>
        </p:txBody>
      </p:sp>
      <p:grpSp>
        <p:nvGrpSpPr>
          <p:cNvPr name="Group 34" id="34"/>
          <p:cNvGrpSpPr/>
          <p:nvPr/>
        </p:nvGrpSpPr>
        <p:grpSpPr>
          <a:xfrm rot="0">
            <a:off x="14564053" y="-1477201"/>
            <a:ext cx="5390494" cy="2982376"/>
            <a:chOff x="0" y="0"/>
            <a:chExt cx="7187325" cy="3976501"/>
          </a:xfrm>
        </p:grpSpPr>
        <p:grpSp>
          <p:nvGrpSpPr>
            <p:cNvPr name="Group 35" id="35"/>
            <p:cNvGrpSpPr/>
            <p:nvPr/>
          </p:nvGrpSpPr>
          <p:grpSpPr>
            <a:xfrm rot="-10800000">
              <a:off x="0" y="0"/>
              <a:ext cx="7187325" cy="3262226"/>
              <a:chOff x="0" y="0"/>
              <a:chExt cx="1239720" cy="562692"/>
            </a:xfrm>
          </p:grpSpPr>
          <p:sp>
            <p:nvSpPr>
              <p:cNvPr name="Freeform 36" id="36"/>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37" id="37"/>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38" id="38"/>
            <p:cNvGrpSpPr/>
            <p:nvPr/>
          </p:nvGrpSpPr>
          <p:grpSpPr>
            <a:xfrm rot="-10800000">
              <a:off x="2511062" y="2547952"/>
              <a:ext cx="3673400" cy="1428550"/>
              <a:chOff x="0" y="0"/>
              <a:chExt cx="1643297" cy="639062"/>
            </a:xfrm>
          </p:grpSpPr>
          <p:sp>
            <p:nvSpPr>
              <p:cNvPr name="Freeform 39" id="39"/>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40" id="40"/>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41" id="41"/>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8">
              <a:extLst>
                <a:ext uri="{96DAC541-7B7A-43D3-8B79-37D633B846F1}">
                  <asvg:svgBlip xmlns:asvg="http://schemas.microsoft.com/office/drawing/2016/SVG/main" r:embed="rId9"/>
                </a:ext>
              </a:extLst>
            </a:blip>
            <a:stretch>
              <a:fillRect l="0" t="-23484" r="0" b="0"/>
            </a:stretch>
          </a:blipFill>
        </p:spPr>
      </p:sp>
      <p:sp>
        <p:nvSpPr>
          <p:cNvPr name="Freeform 42" id="42"/>
          <p:cNvSpPr/>
          <p:nvPr/>
        </p:nvSpPr>
        <p:spPr>
          <a:xfrm flipH="false" flipV="false" rot="0">
            <a:off x="583821" y="9889984"/>
            <a:ext cx="1321559" cy="523662"/>
          </a:xfrm>
          <a:custGeom>
            <a:avLst/>
            <a:gdLst/>
            <a:ahLst/>
            <a:cxnLst/>
            <a:rect r="r" b="b" t="t" l="l"/>
            <a:pathLst>
              <a:path h="523662" w="1321559">
                <a:moveTo>
                  <a:pt x="0" y="0"/>
                </a:moveTo>
                <a:lnTo>
                  <a:pt x="1321558" y="0"/>
                </a:lnTo>
                <a:lnTo>
                  <a:pt x="1321558" y="523662"/>
                </a:lnTo>
                <a:lnTo>
                  <a:pt x="0" y="523662"/>
                </a:lnTo>
                <a:lnTo>
                  <a:pt x="0" y="0"/>
                </a:lnTo>
                <a:close/>
              </a:path>
            </a:pathLst>
          </a:custGeom>
          <a:blipFill>
            <a:blip r:embed="rId10">
              <a:extLst>
                <a:ext uri="{96DAC541-7B7A-43D3-8B79-37D633B846F1}">
                  <asvg:svgBlip xmlns:asvg="http://schemas.microsoft.com/office/drawing/2016/SVG/main" r:embed="rId11"/>
                </a:ext>
              </a:extLst>
            </a:blip>
            <a:stretch>
              <a:fillRect l="0" t="-20273" r="-21421" b="0"/>
            </a:stretch>
          </a:blipFill>
        </p:spPr>
      </p:sp>
      <p:sp>
        <p:nvSpPr>
          <p:cNvPr name="Freeform 43" id="43"/>
          <p:cNvSpPr/>
          <p:nvPr/>
        </p:nvSpPr>
        <p:spPr>
          <a:xfrm flipH="false" flipV="false" rot="0">
            <a:off x="2394167" y="32099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5" id="45"/>
          <p:cNvSpPr/>
          <p:nvPr/>
        </p:nvSpPr>
        <p:spPr>
          <a:xfrm flipH="false" flipV="false" rot="0">
            <a:off x="91440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6">
              <a:extLst>
                <a:ext uri="{96DAC541-7B7A-43D3-8B79-37D633B846F1}">
                  <asvg:svgBlip xmlns:asvg="http://schemas.microsoft.com/office/drawing/2016/SVG/main" r:embed="rId17"/>
                </a:ext>
              </a:extLst>
            </a:blip>
            <a:stretch>
              <a:fillRect l="0" t="-561128" r="0" b="0"/>
            </a:stretch>
          </a:blipFill>
        </p:spPr>
      </p:sp>
      <p:sp>
        <p:nvSpPr>
          <p:cNvPr name="Freeform 46" id="46"/>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7" id="4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13</a:t>
            </a:r>
          </a:p>
        </p:txBody>
      </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8444"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A10D0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18316223" cy="10516055"/>
            <a:chOff x="0" y="0"/>
            <a:chExt cx="492556" cy="282796"/>
          </a:xfrm>
        </p:grpSpPr>
        <p:sp>
          <p:nvSpPr>
            <p:cNvPr name="Freeform 7" id="7"/>
            <p:cNvSpPr/>
            <p:nvPr/>
          </p:nvSpPr>
          <p:spPr>
            <a:xfrm flipH="false" flipV="false" rot="0">
              <a:off x="0" y="0"/>
              <a:ext cx="492556" cy="282796"/>
            </a:xfrm>
            <a:custGeom>
              <a:avLst/>
              <a:gdLst/>
              <a:ahLst/>
              <a:cxnLst/>
              <a:rect r="r" b="b" t="t" l="l"/>
              <a:pathLst>
                <a:path h="282796" w="492556">
                  <a:moveTo>
                    <a:pt x="203200" y="282796"/>
                  </a:moveTo>
                  <a:lnTo>
                    <a:pt x="289356" y="282796"/>
                  </a:lnTo>
                  <a:lnTo>
                    <a:pt x="492556" y="0"/>
                  </a:lnTo>
                  <a:lnTo>
                    <a:pt x="0" y="0"/>
                  </a:lnTo>
                  <a:lnTo>
                    <a:pt x="203200" y="282796"/>
                  </a:lnTo>
                  <a:close/>
                </a:path>
              </a:pathLst>
            </a:custGeom>
            <a:solidFill>
              <a:srgbClr val="B51F19"/>
            </a:solidFill>
            <a:ln cap="sq">
              <a:noFill/>
              <a:prstDash val="solid"/>
              <a:miter/>
            </a:ln>
          </p:spPr>
        </p:sp>
        <p:sp>
          <p:nvSpPr>
            <p:cNvPr name="TextBox 8" id="8"/>
            <p:cNvSpPr txBox="true"/>
            <p:nvPr/>
          </p:nvSpPr>
          <p:spPr>
            <a:xfrm>
              <a:off x="127000" y="-57150"/>
              <a:ext cx="238556" cy="33994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9173724" y="906256"/>
            <a:ext cx="8548199" cy="9278914"/>
          </a:xfrm>
          <a:custGeom>
            <a:avLst/>
            <a:gdLst/>
            <a:ahLst/>
            <a:cxnLst/>
            <a:rect r="r" b="b" t="t" l="l"/>
            <a:pathLst>
              <a:path h="9278914" w="8548199">
                <a:moveTo>
                  <a:pt x="0" y="0"/>
                </a:moveTo>
                <a:lnTo>
                  <a:pt x="8548200" y="0"/>
                </a:lnTo>
                <a:lnTo>
                  <a:pt x="8548200" y="9278913"/>
                </a:lnTo>
                <a:lnTo>
                  <a:pt x="0" y="9278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9144000" y="1412210"/>
            <a:ext cx="8607648" cy="7462580"/>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15141" t="0" r="-15141" b="0"/>
              </a:stretch>
            </a:blipFill>
            <a:ln w="142875" cap="sq">
              <a:solidFill>
                <a:srgbClr val="FFFFFF"/>
              </a:solidFill>
              <a:prstDash val="solid"/>
              <a:miter/>
            </a:ln>
          </p:spPr>
        </p:sp>
      </p:grpSp>
      <p:sp>
        <p:nvSpPr>
          <p:cNvPr name="Freeform 12" id="12"/>
          <p:cNvSpPr/>
          <p:nvPr/>
        </p:nvSpPr>
        <p:spPr>
          <a:xfrm flipH="false" flipV="false" rot="5400000">
            <a:off x="1423035" y="1196942"/>
            <a:ext cx="585680" cy="727142"/>
          </a:xfrm>
          <a:custGeom>
            <a:avLst/>
            <a:gdLst/>
            <a:ahLst/>
            <a:cxnLst/>
            <a:rect r="r" b="b" t="t" l="l"/>
            <a:pathLst>
              <a:path h="727142" w="585680">
                <a:moveTo>
                  <a:pt x="0" y="0"/>
                </a:moveTo>
                <a:lnTo>
                  <a:pt x="585679" y="0"/>
                </a:lnTo>
                <a:lnTo>
                  <a:pt x="585679" y="727142"/>
                </a:lnTo>
                <a:lnTo>
                  <a:pt x="0" y="727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244600" y="8572500"/>
            <a:ext cx="857250" cy="8572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Freeform 16" id="16"/>
          <p:cNvSpPr/>
          <p:nvPr/>
        </p:nvSpPr>
        <p:spPr>
          <a:xfrm flipH="false" flipV="false" rot="0">
            <a:off x="1408385" y="8737609"/>
            <a:ext cx="529680" cy="527032"/>
          </a:xfrm>
          <a:custGeom>
            <a:avLst/>
            <a:gdLst/>
            <a:ahLst/>
            <a:cxnLst/>
            <a:rect r="r" b="b" t="t" l="l"/>
            <a:pathLst>
              <a:path h="527032" w="529680">
                <a:moveTo>
                  <a:pt x="0" y="0"/>
                </a:moveTo>
                <a:lnTo>
                  <a:pt x="529680" y="0"/>
                </a:lnTo>
                <a:lnTo>
                  <a:pt x="529680" y="527032"/>
                </a:lnTo>
                <a:lnTo>
                  <a:pt x="0" y="5270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086039" y="5884337"/>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10">
              <a:extLst>
                <a:ext uri="{96DAC541-7B7A-43D3-8B79-37D633B846F1}">
                  <asvg:svgBlip xmlns:asvg="http://schemas.microsoft.com/office/drawing/2016/SVG/main" r:embed="rId11"/>
                </a:ext>
              </a:extLst>
            </a:blip>
            <a:stretch>
              <a:fillRect l="0" t="-23484" r="0" b="0"/>
            </a:stretch>
          </a:blipFill>
        </p:spPr>
      </p:sp>
      <p:sp>
        <p:nvSpPr>
          <p:cNvPr name="Freeform 18" id="18"/>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12">
              <a:extLst>
                <a:ext uri="{96DAC541-7B7A-43D3-8B79-37D633B846F1}">
                  <asvg:svgBlip xmlns:asvg="http://schemas.microsoft.com/office/drawing/2016/SVG/main" r:embed="rId13"/>
                </a:ext>
              </a:extLst>
            </a:blip>
            <a:stretch>
              <a:fillRect l="0" t="-20273" r="-21421" b="0"/>
            </a:stretch>
          </a:blipFill>
        </p:spPr>
      </p:sp>
      <p:sp>
        <p:nvSpPr>
          <p:cNvPr name="Freeform 19" id="19"/>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6">
              <a:extLst>
                <a:ext uri="{96DAC541-7B7A-43D3-8B79-37D633B846F1}">
                  <asvg:svgBlip xmlns:asvg="http://schemas.microsoft.com/office/drawing/2016/SVG/main" r:embed="rId17"/>
                </a:ext>
              </a:extLst>
            </a:blip>
            <a:stretch>
              <a:fillRect l="0" t="-483256" r="0" b="0"/>
            </a:stretch>
          </a:blipFill>
        </p:spPr>
      </p:sp>
      <p:sp>
        <p:nvSpPr>
          <p:cNvPr name="Freeform 21" id="21"/>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false" flipV="false" rot="0">
            <a:off x="5994787" y="6334678"/>
            <a:ext cx="3559716" cy="1294847"/>
          </a:xfrm>
          <a:custGeom>
            <a:avLst/>
            <a:gdLst/>
            <a:ahLst/>
            <a:cxnLst/>
            <a:rect r="r" b="b" t="t" l="l"/>
            <a:pathLst>
              <a:path h="1294847" w="3559716">
                <a:moveTo>
                  <a:pt x="0" y="0"/>
                </a:moveTo>
                <a:lnTo>
                  <a:pt x="3559716" y="0"/>
                </a:lnTo>
                <a:lnTo>
                  <a:pt x="3559716" y="1294847"/>
                </a:lnTo>
                <a:lnTo>
                  <a:pt x="0" y="12948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3" id="23"/>
          <p:cNvSpPr txBox="true"/>
          <p:nvPr/>
        </p:nvSpPr>
        <p:spPr>
          <a:xfrm rot="0">
            <a:off x="840404" y="2501693"/>
            <a:ext cx="9273415" cy="3648842"/>
          </a:xfrm>
          <a:prstGeom prst="rect">
            <a:avLst/>
          </a:prstGeom>
        </p:spPr>
        <p:txBody>
          <a:bodyPr anchor="t" rtlCol="false" tIns="0" lIns="0" bIns="0" rIns="0">
            <a:spAutoFit/>
          </a:bodyPr>
          <a:lstStyle/>
          <a:p>
            <a:pPr algn="l">
              <a:lnSpc>
                <a:spcPts val="9492"/>
              </a:lnSpc>
            </a:pPr>
            <a:r>
              <a:rPr lang="en-US" sz="9040">
                <a:solidFill>
                  <a:srgbClr val="1D1A1B"/>
                </a:solidFill>
                <a:latin typeface="Archivo Black"/>
                <a:ea typeface="Archivo Black"/>
                <a:cs typeface="Archivo Black"/>
                <a:sym typeface="Archivo Black"/>
              </a:rPr>
              <a:t>THANKS</a:t>
            </a:r>
          </a:p>
          <a:p>
            <a:pPr algn="l">
              <a:lnSpc>
                <a:spcPts val="9492"/>
              </a:lnSpc>
            </a:pPr>
            <a:r>
              <a:rPr lang="en-US" sz="9040">
                <a:solidFill>
                  <a:srgbClr val="1D1A1B"/>
                </a:solidFill>
                <a:latin typeface="Archivo Black"/>
                <a:ea typeface="Archivo Black"/>
                <a:cs typeface="Archivo Black"/>
                <a:sym typeface="Archivo Black"/>
              </a:rPr>
              <a:t>FOR </a:t>
            </a:r>
          </a:p>
          <a:p>
            <a:pPr algn="l">
              <a:lnSpc>
                <a:spcPts val="9492"/>
              </a:lnSpc>
            </a:pPr>
            <a:r>
              <a:rPr lang="en-US" sz="9040">
                <a:solidFill>
                  <a:srgbClr val="1D1A1B"/>
                </a:solidFill>
                <a:latin typeface="Archivo Black"/>
                <a:ea typeface="Archivo Black"/>
                <a:cs typeface="Archivo Black"/>
                <a:sym typeface="Archivo Black"/>
              </a:rPr>
              <a:t>WATCHING</a:t>
            </a:r>
          </a:p>
        </p:txBody>
      </p:sp>
      <p:sp>
        <p:nvSpPr>
          <p:cNvPr name="TextBox 24" id="24"/>
          <p:cNvSpPr txBox="true"/>
          <p:nvPr/>
        </p:nvSpPr>
        <p:spPr>
          <a:xfrm rot="0">
            <a:off x="2381496" y="1279525"/>
            <a:ext cx="2266704" cy="504825"/>
          </a:xfrm>
          <a:prstGeom prst="rect">
            <a:avLst/>
          </a:prstGeom>
        </p:spPr>
        <p:txBody>
          <a:bodyPr anchor="t" rtlCol="false" tIns="0" lIns="0" bIns="0" rIns="0">
            <a:spAutoFit/>
          </a:bodyPr>
          <a:lstStyle/>
          <a:p>
            <a:pPr algn="l">
              <a:lnSpc>
                <a:spcPts val="4199"/>
              </a:lnSpc>
            </a:pPr>
            <a:r>
              <a:rPr lang="en-US" sz="2999">
                <a:solidFill>
                  <a:srgbClr val="1D1A1B"/>
                </a:solidFill>
                <a:latin typeface="Baloo"/>
                <a:ea typeface="Baloo"/>
                <a:cs typeface="Baloo"/>
                <a:sym typeface="Baloo"/>
              </a:rPr>
              <a:t>Nhóm 5</a:t>
            </a:r>
          </a:p>
        </p:txBody>
      </p:sp>
      <p:sp>
        <p:nvSpPr>
          <p:cNvPr name="Freeform 25" id="25"/>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6" id="2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6250293" y="-5535870"/>
            <a:ext cx="14135211" cy="10119133"/>
            <a:chOff x="0" y="0"/>
            <a:chExt cx="786013" cy="562692"/>
          </a:xfrm>
        </p:grpSpPr>
        <p:sp>
          <p:nvSpPr>
            <p:cNvPr name="Freeform 4" id="4"/>
            <p:cNvSpPr/>
            <p:nvPr/>
          </p:nvSpPr>
          <p:spPr>
            <a:xfrm flipH="false" flipV="false" rot="0">
              <a:off x="0" y="0"/>
              <a:ext cx="786013" cy="562692"/>
            </a:xfrm>
            <a:custGeom>
              <a:avLst/>
              <a:gdLst/>
              <a:ahLst/>
              <a:cxnLst/>
              <a:rect r="r" b="b" t="t" l="l"/>
              <a:pathLst>
                <a:path h="562692" w="786013">
                  <a:moveTo>
                    <a:pt x="786013" y="281346"/>
                  </a:moveTo>
                  <a:lnTo>
                    <a:pt x="582813" y="562692"/>
                  </a:lnTo>
                  <a:lnTo>
                    <a:pt x="203200" y="562692"/>
                  </a:lnTo>
                  <a:lnTo>
                    <a:pt x="0" y="281346"/>
                  </a:lnTo>
                  <a:lnTo>
                    <a:pt x="203200" y="0"/>
                  </a:lnTo>
                  <a:lnTo>
                    <a:pt x="582813" y="0"/>
                  </a:lnTo>
                  <a:lnTo>
                    <a:pt x="786013" y="281346"/>
                  </a:lnTo>
                  <a:close/>
                </a:path>
              </a:pathLst>
            </a:custGeom>
            <a:solidFill>
              <a:srgbClr val="B51F19"/>
            </a:solidFill>
          </p:spPr>
        </p:sp>
        <p:sp>
          <p:nvSpPr>
            <p:cNvPr name="TextBox 5" id="5"/>
            <p:cNvSpPr txBox="true"/>
            <p:nvPr/>
          </p:nvSpPr>
          <p:spPr>
            <a:xfrm>
              <a:off x="114300" y="-57150"/>
              <a:ext cx="557413"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2168195" y="6253799"/>
            <a:ext cx="7610964" cy="5057823"/>
            <a:chOff x="0" y="0"/>
            <a:chExt cx="846733" cy="562692"/>
          </a:xfrm>
        </p:grpSpPr>
        <p:sp>
          <p:nvSpPr>
            <p:cNvPr name="Freeform 7" id="7"/>
            <p:cNvSpPr/>
            <p:nvPr/>
          </p:nvSpPr>
          <p:spPr>
            <a:xfrm flipH="false" flipV="false" rot="0">
              <a:off x="0" y="0"/>
              <a:ext cx="846733" cy="562692"/>
            </a:xfrm>
            <a:custGeom>
              <a:avLst/>
              <a:gdLst/>
              <a:ahLst/>
              <a:cxnLst/>
              <a:rect r="r" b="b" t="t" l="l"/>
              <a:pathLst>
                <a:path h="562692" w="846733">
                  <a:moveTo>
                    <a:pt x="846733" y="281346"/>
                  </a:moveTo>
                  <a:lnTo>
                    <a:pt x="643533" y="562692"/>
                  </a:lnTo>
                  <a:lnTo>
                    <a:pt x="203200" y="562692"/>
                  </a:lnTo>
                  <a:lnTo>
                    <a:pt x="0" y="281346"/>
                  </a:lnTo>
                  <a:lnTo>
                    <a:pt x="203200" y="0"/>
                  </a:lnTo>
                  <a:lnTo>
                    <a:pt x="643533" y="0"/>
                  </a:lnTo>
                  <a:lnTo>
                    <a:pt x="846733" y="281346"/>
                  </a:lnTo>
                  <a:close/>
                </a:path>
              </a:pathLst>
            </a:custGeom>
            <a:solidFill>
              <a:srgbClr val="A10D00"/>
            </a:solidFill>
          </p:spPr>
        </p:sp>
        <p:sp>
          <p:nvSpPr>
            <p:cNvPr name="TextBox 8" id="8"/>
            <p:cNvSpPr txBox="true"/>
            <p:nvPr/>
          </p:nvSpPr>
          <p:spPr>
            <a:xfrm>
              <a:off x="114300" y="-57150"/>
              <a:ext cx="618133" cy="61984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909652" y="8336924"/>
            <a:ext cx="6975266" cy="880627"/>
          </a:xfrm>
          <a:custGeom>
            <a:avLst/>
            <a:gdLst/>
            <a:ahLst/>
            <a:cxnLst/>
            <a:rect r="r" b="b" t="t" l="l"/>
            <a:pathLst>
              <a:path h="880627" w="6975266">
                <a:moveTo>
                  <a:pt x="0" y="0"/>
                </a:moveTo>
                <a:lnTo>
                  <a:pt x="6975267" y="0"/>
                </a:lnTo>
                <a:lnTo>
                  <a:pt x="6975267" y="880627"/>
                </a:lnTo>
                <a:lnTo>
                  <a:pt x="0" y="880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168195" y="1322286"/>
            <a:ext cx="10086031" cy="7642428"/>
            <a:chOff x="0" y="0"/>
            <a:chExt cx="617700" cy="468046"/>
          </a:xfrm>
        </p:grpSpPr>
        <p:sp>
          <p:nvSpPr>
            <p:cNvPr name="Freeform 11" id="11"/>
            <p:cNvSpPr/>
            <p:nvPr/>
          </p:nvSpPr>
          <p:spPr>
            <a:xfrm flipH="false" flipV="false" rot="0">
              <a:off x="0" y="0"/>
              <a:ext cx="617700" cy="468046"/>
            </a:xfrm>
            <a:custGeom>
              <a:avLst/>
              <a:gdLst/>
              <a:ahLst/>
              <a:cxnLst/>
              <a:rect r="r" b="b" t="t" l="l"/>
              <a:pathLst>
                <a:path h="468046" w="617700">
                  <a:moveTo>
                    <a:pt x="414500" y="0"/>
                  </a:moveTo>
                  <a:lnTo>
                    <a:pt x="0" y="0"/>
                  </a:lnTo>
                  <a:lnTo>
                    <a:pt x="203200" y="468046"/>
                  </a:lnTo>
                  <a:lnTo>
                    <a:pt x="617700" y="468046"/>
                  </a:lnTo>
                  <a:lnTo>
                    <a:pt x="414500" y="0"/>
                  </a:lnTo>
                  <a:close/>
                </a:path>
              </a:pathLst>
            </a:custGeom>
            <a:blipFill>
              <a:blip r:embed="rId5"/>
              <a:stretch>
                <a:fillRect l="0" t="-49042" r="0" b="-49042"/>
              </a:stretch>
            </a:blipFill>
            <a:ln w="142875" cap="sq">
              <a:solidFill>
                <a:srgbClr val="FFFFFF"/>
              </a:solidFill>
              <a:prstDash val="solid"/>
              <a:miter/>
            </a:ln>
          </p:spPr>
        </p:sp>
      </p:grpSp>
      <p:grpSp>
        <p:nvGrpSpPr>
          <p:cNvPr name="Group 12" id="12"/>
          <p:cNvGrpSpPr/>
          <p:nvPr/>
        </p:nvGrpSpPr>
        <p:grpSpPr>
          <a:xfrm rot="0">
            <a:off x="14701972" y="-1477201"/>
            <a:ext cx="5390494" cy="2982376"/>
            <a:chOff x="0" y="0"/>
            <a:chExt cx="7187325" cy="3976501"/>
          </a:xfrm>
        </p:grpSpPr>
        <p:grpSp>
          <p:nvGrpSpPr>
            <p:cNvPr name="Group 13" id="13"/>
            <p:cNvGrpSpPr/>
            <p:nvPr/>
          </p:nvGrpSpPr>
          <p:grpSpPr>
            <a:xfrm rot="-10800000">
              <a:off x="0" y="0"/>
              <a:ext cx="7187325" cy="3262226"/>
              <a:chOff x="0" y="0"/>
              <a:chExt cx="1239720" cy="562692"/>
            </a:xfrm>
          </p:grpSpPr>
          <p:sp>
            <p:nvSpPr>
              <p:cNvPr name="Freeform 14" id="1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15" id="1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2511062" y="2547952"/>
              <a:ext cx="3673400" cy="1428550"/>
              <a:chOff x="0" y="0"/>
              <a:chExt cx="1643297" cy="639062"/>
            </a:xfrm>
          </p:grpSpPr>
          <p:sp>
            <p:nvSpPr>
              <p:cNvPr name="Freeform 17" id="17"/>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8" id="18"/>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19" id="19"/>
          <p:cNvSpPr/>
          <p:nvPr/>
        </p:nvSpPr>
        <p:spPr>
          <a:xfrm flipH="false" flipV="false" rot="0">
            <a:off x="835481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6">
              <a:extLst>
                <a:ext uri="{96DAC541-7B7A-43D3-8B79-37D633B846F1}">
                  <asvg:svgBlip xmlns:asvg="http://schemas.microsoft.com/office/drawing/2016/SVG/main" r:embed="rId7"/>
                </a:ext>
              </a:extLst>
            </a:blip>
            <a:stretch>
              <a:fillRect l="0" t="-561128" r="0" b="0"/>
            </a:stretch>
          </a:blipFill>
        </p:spPr>
      </p:sp>
      <p:sp>
        <p:nvSpPr>
          <p:cNvPr name="Freeform 20" id="20"/>
          <p:cNvSpPr/>
          <p:nvPr/>
        </p:nvSpPr>
        <p:spPr>
          <a:xfrm flipH="true" flipV="false" rot="0">
            <a:off x="17181319" y="8777238"/>
            <a:ext cx="1752990" cy="1509762"/>
          </a:xfrm>
          <a:custGeom>
            <a:avLst/>
            <a:gdLst/>
            <a:ahLst/>
            <a:cxnLst/>
            <a:rect r="r" b="b" t="t" l="l"/>
            <a:pathLst>
              <a:path h="1509762" w="1752990">
                <a:moveTo>
                  <a:pt x="1752989" y="0"/>
                </a:moveTo>
                <a:lnTo>
                  <a:pt x="0" y="0"/>
                </a:lnTo>
                <a:lnTo>
                  <a:pt x="0" y="1509762"/>
                </a:lnTo>
                <a:lnTo>
                  <a:pt x="1752989" y="1509762"/>
                </a:lnTo>
                <a:lnTo>
                  <a:pt x="17529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17339879" y="7533472"/>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10">
              <a:extLst>
                <a:ext uri="{96DAC541-7B7A-43D3-8B79-37D633B846F1}">
                  <asvg:svgBlip xmlns:asvg="http://schemas.microsoft.com/office/drawing/2016/SVG/main" r:embed="rId11"/>
                </a:ext>
              </a:extLst>
            </a:blip>
            <a:stretch>
              <a:fillRect l="0" t="-23484" r="0" b="0"/>
            </a:stretch>
          </a:blipFill>
        </p:spPr>
      </p:sp>
      <p:sp>
        <p:nvSpPr>
          <p:cNvPr name="Freeform 22" id="22"/>
          <p:cNvSpPr/>
          <p:nvPr/>
        </p:nvSpPr>
        <p:spPr>
          <a:xfrm flipH="false" flipV="false" rot="0">
            <a:off x="1166619" y="528080"/>
            <a:ext cx="1533144" cy="289381"/>
          </a:xfrm>
          <a:custGeom>
            <a:avLst/>
            <a:gdLst/>
            <a:ahLst/>
            <a:cxnLst/>
            <a:rect r="r" b="b" t="t" l="l"/>
            <a:pathLst>
              <a:path h="289381" w="1533144">
                <a:moveTo>
                  <a:pt x="0" y="0"/>
                </a:moveTo>
                <a:lnTo>
                  <a:pt x="1533143" y="0"/>
                </a:lnTo>
                <a:lnTo>
                  <a:pt x="1533143" y="289381"/>
                </a:lnTo>
                <a:lnTo>
                  <a:pt x="0" y="2893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5587729" y="685800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1716281" y="-373396"/>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6704546"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18057813" y="9853727"/>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7" id="27"/>
          <p:cNvSpPr txBox="true"/>
          <p:nvPr/>
        </p:nvSpPr>
        <p:spPr>
          <a:xfrm rot="0">
            <a:off x="8354819" y="2366010"/>
            <a:ext cx="7882562" cy="1061720"/>
          </a:xfrm>
          <a:prstGeom prst="rect">
            <a:avLst/>
          </a:prstGeom>
        </p:spPr>
        <p:txBody>
          <a:bodyPr anchor="t" rtlCol="false" tIns="0" lIns="0" bIns="0" rIns="0">
            <a:spAutoFit/>
          </a:bodyPr>
          <a:lstStyle/>
          <a:p>
            <a:pPr algn="l">
              <a:lnSpc>
                <a:spcPts val="8499"/>
              </a:lnSpc>
            </a:pPr>
            <a:r>
              <a:rPr lang="en-US" sz="6799">
                <a:solidFill>
                  <a:srgbClr val="1D1A1B"/>
                </a:solidFill>
                <a:latin typeface="Baloo"/>
                <a:ea typeface="Baloo"/>
                <a:cs typeface="Baloo"/>
                <a:sym typeface="Baloo"/>
              </a:rPr>
              <a:t>Bài toán nhận dạng</a:t>
            </a:r>
          </a:p>
        </p:txBody>
      </p:sp>
      <p:sp>
        <p:nvSpPr>
          <p:cNvPr name="TextBox 28" id="28"/>
          <p:cNvSpPr txBox="true"/>
          <p:nvPr/>
        </p:nvSpPr>
        <p:spPr>
          <a:xfrm rot="0">
            <a:off x="8393666" y="3853073"/>
            <a:ext cx="9211220" cy="4845438"/>
          </a:xfrm>
          <a:prstGeom prst="rect">
            <a:avLst/>
          </a:prstGeom>
        </p:spPr>
        <p:txBody>
          <a:bodyPr anchor="t" rtlCol="false" tIns="0" lIns="0" bIns="0" rIns="0">
            <a:spAutoFit/>
          </a:bodyPr>
          <a:lstStyle/>
          <a:p>
            <a:pPr algn="l">
              <a:lnSpc>
                <a:spcPts val="3828"/>
              </a:lnSpc>
            </a:pPr>
            <a:r>
              <a:rPr lang="en-US" sz="2734">
                <a:solidFill>
                  <a:srgbClr val="1D1A1B"/>
                </a:solidFill>
                <a:latin typeface="Baloo"/>
                <a:ea typeface="Baloo"/>
                <a:cs typeface="Baloo"/>
                <a:sym typeface="Baloo"/>
              </a:rPr>
              <a:t>Nhận dạng đối tượng là một thuật ngữ chung để mô tả một tập hợp các nhiệm vụ thị giác máy tính có liên quan liên quan đến việc xác định các đối tượng trong ảnh kỹ thuật số.</a:t>
            </a:r>
          </a:p>
          <a:p>
            <a:pPr algn="l">
              <a:lnSpc>
                <a:spcPts val="3828"/>
              </a:lnSpc>
            </a:pPr>
            <a:r>
              <a:rPr lang="en-US" sz="2734">
                <a:solidFill>
                  <a:srgbClr val="1D1A1B"/>
                </a:solidFill>
                <a:latin typeface="Baloo"/>
                <a:ea typeface="Baloo"/>
                <a:cs typeface="Baloo"/>
                <a:sym typeface="Baloo"/>
              </a:rPr>
              <a:t>Phân loại hình ảnh liên quan đến việc dự đoán lớp của một đối tượng trong một hình ảnh. Định vị vật thể đề cập đến việc xác định vị trí của một hoặc nhiều đối tượng trong một hình ảnh và vẽ bounding box xung quanh chúng. Phát hiện đối tượng kết hợp hai nhiệm vụ trên và thực hiện cho một hoặc nhiều đối tượng trong hình ảnh</a:t>
            </a:r>
          </a:p>
        </p:txBody>
      </p:sp>
      <p:sp>
        <p:nvSpPr>
          <p:cNvPr name="TextBox 29" id="2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false" flipV="false" rot="5400000">
            <a:off x="2617387" y="2985084"/>
            <a:ext cx="2589327" cy="2810667"/>
          </a:xfrm>
          <a:custGeom>
            <a:avLst/>
            <a:gdLst/>
            <a:ahLst/>
            <a:cxnLst/>
            <a:rect r="r" b="b" t="t" l="l"/>
            <a:pathLst>
              <a:path h="2810667" w="2589327">
                <a:moveTo>
                  <a:pt x="0" y="0"/>
                </a:moveTo>
                <a:lnTo>
                  <a:pt x="2589327" y="0"/>
                </a:lnTo>
                <a:lnTo>
                  <a:pt x="2589327" y="2810667"/>
                </a:lnTo>
                <a:lnTo>
                  <a:pt x="0" y="281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849336" y="2985084"/>
            <a:ext cx="2589327" cy="2810667"/>
          </a:xfrm>
          <a:custGeom>
            <a:avLst/>
            <a:gdLst/>
            <a:ahLst/>
            <a:cxnLst/>
            <a:rect r="r" b="b" t="t" l="l"/>
            <a:pathLst>
              <a:path h="2810667" w="2589327">
                <a:moveTo>
                  <a:pt x="0" y="0"/>
                </a:moveTo>
                <a:lnTo>
                  <a:pt x="2589328" y="0"/>
                </a:lnTo>
                <a:lnTo>
                  <a:pt x="2589328" y="2810667"/>
                </a:lnTo>
                <a:lnTo>
                  <a:pt x="0" y="281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826561" y="3429000"/>
            <a:ext cx="2170979" cy="1865685"/>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058510" y="3429000"/>
            <a:ext cx="2170979" cy="186568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5400000">
            <a:off x="13081286" y="2985084"/>
            <a:ext cx="2589327" cy="2810667"/>
          </a:xfrm>
          <a:custGeom>
            <a:avLst/>
            <a:gdLst/>
            <a:ahLst/>
            <a:cxnLst/>
            <a:rect r="r" b="b" t="t" l="l"/>
            <a:pathLst>
              <a:path h="2810667" w="2589327">
                <a:moveTo>
                  <a:pt x="0" y="0"/>
                </a:moveTo>
                <a:lnTo>
                  <a:pt x="2589327" y="0"/>
                </a:lnTo>
                <a:lnTo>
                  <a:pt x="2589327" y="2810667"/>
                </a:lnTo>
                <a:lnTo>
                  <a:pt x="0" y="281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3290460" y="3429000"/>
            <a:ext cx="2170979" cy="1865685"/>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AutoShape 15" id="15"/>
          <p:cNvSpPr/>
          <p:nvPr/>
        </p:nvSpPr>
        <p:spPr>
          <a:xfrm flipV="true">
            <a:off x="6506386" y="3429000"/>
            <a:ext cx="0" cy="4726574"/>
          </a:xfrm>
          <a:prstGeom prst="line">
            <a:avLst/>
          </a:prstGeom>
          <a:ln cap="flat" w="9525">
            <a:solidFill>
              <a:srgbClr val="1D1A1B"/>
            </a:solidFill>
            <a:prstDash val="solid"/>
            <a:headEnd type="none" len="sm" w="sm"/>
            <a:tailEnd type="none" len="sm" w="sm"/>
          </a:ln>
        </p:spPr>
      </p:sp>
      <p:sp>
        <p:nvSpPr>
          <p:cNvPr name="AutoShape 16" id="16"/>
          <p:cNvSpPr/>
          <p:nvPr/>
        </p:nvSpPr>
        <p:spPr>
          <a:xfrm flipV="true">
            <a:off x="11781614" y="3429000"/>
            <a:ext cx="0" cy="4726574"/>
          </a:xfrm>
          <a:prstGeom prst="line">
            <a:avLst/>
          </a:prstGeom>
          <a:ln cap="flat" w="9525">
            <a:solidFill>
              <a:srgbClr val="1D1A1B"/>
            </a:solidFill>
            <a:prstDash val="solid"/>
            <a:headEnd type="none" len="sm" w="sm"/>
            <a:tailEnd type="none" len="sm" w="sm"/>
          </a:ln>
        </p:spPr>
      </p:sp>
      <p:grpSp>
        <p:nvGrpSpPr>
          <p:cNvPr name="Group 17" id="17"/>
          <p:cNvGrpSpPr/>
          <p:nvPr/>
        </p:nvGrpSpPr>
        <p:grpSpPr>
          <a:xfrm rot="0">
            <a:off x="14564053" y="-1477201"/>
            <a:ext cx="5390494" cy="2982376"/>
            <a:chOff x="0" y="0"/>
            <a:chExt cx="7187325" cy="3976501"/>
          </a:xfrm>
        </p:grpSpPr>
        <p:grpSp>
          <p:nvGrpSpPr>
            <p:cNvPr name="Group 18" id="18"/>
            <p:cNvGrpSpPr/>
            <p:nvPr/>
          </p:nvGrpSpPr>
          <p:grpSpPr>
            <a:xfrm rot="-10800000">
              <a:off x="0" y="0"/>
              <a:ext cx="7187325" cy="3262226"/>
              <a:chOff x="0" y="0"/>
              <a:chExt cx="1239720" cy="562692"/>
            </a:xfrm>
          </p:grpSpPr>
          <p:sp>
            <p:nvSpPr>
              <p:cNvPr name="Freeform 19" id="19"/>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20" id="20"/>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10800000">
              <a:off x="2511062" y="2547952"/>
              <a:ext cx="3673400" cy="1428550"/>
              <a:chOff x="0" y="0"/>
              <a:chExt cx="1643297" cy="639062"/>
            </a:xfrm>
          </p:grpSpPr>
          <p:sp>
            <p:nvSpPr>
              <p:cNvPr name="Freeform 22" id="22"/>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23" id="23"/>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24" id="24"/>
          <p:cNvGrpSpPr/>
          <p:nvPr/>
        </p:nvGrpSpPr>
        <p:grpSpPr>
          <a:xfrm rot="0">
            <a:off x="-673113" y="9251081"/>
            <a:ext cx="5321313" cy="2446670"/>
            <a:chOff x="0" y="0"/>
            <a:chExt cx="1223810" cy="562692"/>
          </a:xfrm>
        </p:grpSpPr>
        <p:sp>
          <p:nvSpPr>
            <p:cNvPr name="Freeform 25" id="25"/>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B51F19"/>
            </a:solidFill>
          </p:spPr>
        </p:sp>
        <p:sp>
          <p:nvSpPr>
            <p:cNvPr name="TextBox 26" id="26"/>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673113" y="8675100"/>
            <a:ext cx="2673102" cy="1151961"/>
            <a:chOff x="0" y="0"/>
            <a:chExt cx="1482931" cy="639062"/>
          </a:xfrm>
        </p:grpSpPr>
        <p:sp>
          <p:nvSpPr>
            <p:cNvPr name="Freeform 28" id="28"/>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29" id="29"/>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30" id="30"/>
          <p:cNvGrpSpPr/>
          <p:nvPr/>
        </p:nvGrpSpPr>
        <p:grpSpPr>
          <a:xfrm rot="0">
            <a:off x="2450358" y="9762097"/>
            <a:ext cx="14808942" cy="1198000"/>
            <a:chOff x="0" y="0"/>
            <a:chExt cx="7899698" cy="639062"/>
          </a:xfrm>
        </p:grpSpPr>
        <p:sp>
          <p:nvSpPr>
            <p:cNvPr name="Freeform 31" id="31"/>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C92B26"/>
            </a:solidFill>
            <a:ln w="57150" cap="sq">
              <a:solidFill>
                <a:srgbClr val="FFFFFF"/>
              </a:solidFill>
              <a:prstDash val="solid"/>
              <a:miter/>
            </a:ln>
          </p:spPr>
        </p:sp>
        <p:sp>
          <p:nvSpPr>
            <p:cNvPr name="TextBox 32" id="32"/>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33" id="33"/>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34" id="34"/>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5" id="35"/>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9" id="39"/>
          <p:cNvSpPr/>
          <p:nvPr/>
        </p:nvSpPr>
        <p:spPr>
          <a:xfrm flipH="false" flipV="false" rot="0">
            <a:off x="3395987" y="3892225"/>
            <a:ext cx="1032126" cy="939235"/>
          </a:xfrm>
          <a:custGeom>
            <a:avLst/>
            <a:gdLst/>
            <a:ahLst/>
            <a:cxnLst/>
            <a:rect r="r" b="b" t="t" l="l"/>
            <a:pathLst>
              <a:path h="939235" w="1032126">
                <a:moveTo>
                  <a:pt x="0" y="0"/>
                </a:moveTo>
                <a:lnTo>
                  <a:pt x="1032127" y="0"/>
                </a:lnTo>
                <a:lnTo>
                  <a:pt x="1032127" y="939235"/>
                </a:lnTo>
                <a:lnTo>
                  <a:pt x="0" y="9392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0" id="40"/>
          <p:cNvGrpSpPr/>
          <p:nvPr/>
        </p:nvGrpSpPr>
        <p:grpSpPr>
          <a:xfrm rot="0">
            <a:off x="1931301" y="5721973"/>
            <a:ext cx="3961499" cy="2016675"/>
            <a:chOff x="0" y="0"/>
            <a:chExt cx="5281999" cy="2688900"/>
          </a:xfrm>
        </p:grpSpPr>
        <p:sp>
          <p:nvSpPr>
            <p:cNvPr name="TextBox 41" id="41"/>
            <p:cNvSpPr txBox="true"/>
            <p:nvPr/>
          </p:nvSpPr>
          <p:spPr>
            <a:xfrm rot="0">
              <a:off x="0" y="819884"/>
              <a:ext cx="5281999" cy="1869016"/>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Phân loại hình ảnh xác định danh mục của một hình ảnh, ví dụ như chó, mèo, hay xe hơi.</a:t>
              </a:r>
            </a:p>
            <a:p>
              <a:pPr algn="ctr">
                <a:lnSpc>
                  <a:spcPts val="2800"/>
                </a:lnSpc>
              </a:pPr>
            </a:p>
          </p:txBody>
        </p:sp>
        <p:sp>
          <p:nvSpPr>
            <p:cNvPr name="TextBox 42" id="42"/>
            <p:cNvSpPr txBox="true"/>
            <p:nvPr/>
          </p:nvSpPr>
          <p:spPr>
            <a:xfrm rot="0">
              <a:off x="2488" y="-57150"/>
              <a:ext cx="5277023" cy="556683"/>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Phân loại hình ảnh</a:t>
              </a:r>
            </a:p>
          </p:txBody>
        </p:sp>
      </p:grpSp>
      <p:grpSp>
        <p:nvGrpSpPr>
          <p:cNvPr name="Group 43" id="43"/>
          <p:cNvGrpSpPr/>
          <p:nvPr/>
        </p:nvGrpSpPr>
        <p:grpSpPr>
          <a:xfrm rot="0">
            <a:off x="7163250" y="5721973"/>
            <a:ext cx="3961499" cy="2016675"/>
            <a:chOff x="0" y="0"/>
            <a:chExt cx="5281999" cy="2688900"/>
          </a:xfrm>
        </p:grpSpPr>
        <p:sp>
          <p:nvSpPr>
            <p:cNvPr name="TextBox 44" id="44"/>
            <p:cNvSpPr txBox="true"/>
            <p:nvPr/>
          </p:nvSpPr>
          <p:spPr>
            <a:xfrm rot="0">
              <a:off x="0" y="819884"/>
              <a:ext cx="5281999" cy="1869016"/>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Phát hiện đối tượng tìm kiếm và xác định vị trí của các đối tượng trong một hình ảnh.</a:t>
              </a:r>
            </a:p>
            <a:p>
              <a:pPr algn="ctr">
                <a:lnSpc>
                  <a:spcPts val="2800"/>
                </a:lnSpc>
              </a:pPr>
            </a:p>
          </p:txBody>
        </p:sp>
        <p:sp>
          <p:nvSpPr>
            <p:cNvPr name="TextBox 45" id="45"/>
            <p:cNvSpPr txBox="true"/>
            <p:nvPr/>
          </p:nvSpPr>
          <p:spPr>
            <a:xfrm rot="0">
              <a:off x="2488" y="-57150"/>
              <a:ext cx="5277023" cy="556683"/>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Phát hiện đối tượng</a:t>
              </a:r>
            </a:p>
          </p:txBody>
        </p:sp>
      </p:grpSp>
      <p:sp>
        <p:nvSpPr>
          <p:cNvPr name="TextBox 46" id="46"/>
          <p:cNvSpPr txBox="true"/>
          <p:nvPr/>
        </p:nvSpPr>
        <p:spPr>
          <a:xfrm rot="0">
            <a:off x="1244600" y="519559"/>
            <a:ext cx="14216839" cy="2147570"/>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Tổng quan các kỹ thuật áp dụng cho bài toán nhận dạng</a:t>
            </a:r>
          </a:p>
        </p:txBody>
      </p:sp>
      <p:grpSp>
        <p:nvGrpSpPr>
          <p:cNvPr name="Group 47" id="47"/>
          <p:cNvGrpSpPr/>
          <p:nvPr/>
        </p:nvGrpSpPr>
        <p:grpSpPr>
          <a:xfrm rot="0">
            <a:off x="12395200" y="5721973"/>
            <a:ext cx="3961499" cy="2369100"/>
            <a:chOff x="0" y="0"/>
            <a:chExt cx="5281999" cy="3158800"/>
          </a:xfrm>
        </p:grpSpPr>
        <p:sp>
          <p:nvSpPr>
            <p:cNvPr name="TextBox 48" id="48"/>
            <p:cNvSpPr txBox="true"/>
            <p:nvPr/>
          </p:nvSpPr>
          <p:spPr>
            <a:xfrm rot="0">
              <a:off x="0" y="819884"/>
              <a:ext cx="5281999" cy="2338916"/>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Phân đoạn đối tượng phân chia một hình ảnh thành các phần tương ứng với các đối tượng khác nhau.</a:t>
              </a:r>
            </a:p>
            <a:p>
              <a:pPr algn="ctr">
                <a:lnSpc>
                  <a:spcPts val="2800"/>
                </a:lnSpc>
              </a:pPr>
            </a:p>
          </p:txBody>
        </p:sp>
        <p:sp>
          <p:nvSpPr>
            <p:cNvPr name="TextBox 49" id="49"/>
            <p:cNvSpPr txBox="true"/>
            <p:nvPr/>
          </p:nvSpPr>
          <p:spPr>
            <a:xfrm rot="0">
              <a:off x="2488" y="-57150"/>
              <a:ext cx="5277023" cy="556683"/>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Phân đoạn đối tượng</a:t>
              </a:r>
            </a:p>
          </p:txBody>
        </p:sp>
      </p:grpSp>
      <p:sp>
        <p:nvSpPr>
          <p:cNvPr name="Freeform 50" id="50"/>
          <p:cNvSpPr/>
          <p:nvPr/>
        </p:nvSpPr>
        <p:spPr>
          <a:xfrm flipH="false" flipV="false" rot="0">
            <a:off x="8673324" y="3920800"/>
            <a:ext cx="1032126" cy="939235"/>
          </a:xfrm>
          <a:custGeom>
            <a:avLst/>
            <a:gdLst/>
            <a:ahLst/>
            <a:cxnLst/>
            <a:rect r="r" b="b" t="t" l="l"/>
            <a:pathLst>
              <a:path h="939235" w="1032126">
                <a:moveTo>
                  <a:pt x="0" y="0"/>
                </a:moveTo>
                <a:lnTo>
                  <a:pt x="1032126" y="0"/>
                </a:lnTo>
                <a:lnTo>
                  <a:pt x="1032126" y="939235"/>
                </a:lnTo>
                <a:lnTo>
                  <a:pt x="0" y="9392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51" id="51"/>
          <p:cNvSpPr/>
          <p:nvPr/>
        </p:nvSpPr>
        <p:spPr>
          <a:xfrm flipH="false" flipV="false" rot="0">
            <a:off x="13948551" y="3920800"/>
            <a:ext cx="1032126" cy="939235"/>
          </a:xfrm>
          <a:custGeom>
            <a:avLst/>
            <a:gdLst/>
            <a:ahLst/>
            <a:cxnLst/>
            <a:rect r="r" b="b" t="t" l="l"/>
            <a:pathLst>
              <a:path h="939235" w="1032126">
                <a:moveTo>
                  <a:pt x="0" y="0"/>
                </a:moveTo>
                <a:lnTo>
                  <a:pt x="1032127" y="0"/>
                </a:lnTo>
                <a:lnTo>
                  <a:pt x="1032127" y="939235"/>
                </a:lnTo>
                <a:lnTo>
                  <a:pt x="0" y="9392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52" id="5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false" flipV="false" rot="5400000">
            <a:off x="6161452" y="5399591"/>
            <a:ext cx="6249644" cy="15624"/>
          </a:xfrm>
          <a:custGeom>
            <a:avLst/>
            <a:gdLst/>
            <a:ahLst/>
            <a:cxnLst/>
            <a:rect r="r" b="b" t="t" l="l"/>
            <a:pathLst>
              <a:path h="15624" w="6249644">
                <a:moveTo>
                  <a:pt x="0" y="0"/>
                </a:moveTo>
                <a:lnTo>
                  <a:pt x="6249644" y="0"/>
                </a:lnTo>
                <a:lnTo>
                  <a:pt x="6249644" y="15624"/>
                </a:lnTo>
                <a:lnTo>
                  <a:pt x="0" y="15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47598" y="1931176"/>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47598" y="3645676"/>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947598" y="5360176"/>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9032056" y="1985273"/>
            <a:ext cx="490708" cy="490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0D00"/>
            </a:solidFill>
            <a:ln w="57150" cap="sq">
              <a:solidFill>
                <a:srgbClr val="FFFFFF"/>
              </a:soli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9032056" y="3699773"/>
            <a:ext cx="490708" cy="490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57150" cap="sq">
              <a:solidFill>
                <a:srgbClr val="FFFFFF"/>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9032056" y="5414273"/>
            <a:ext cx="490708" cy="4907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2B26"/>
            </a:solidFill>
            <a:ln w="57150" cap="sq">
              <a:solidFill>
                <a:srgbClr val="FFFFFF"/>
              </a:solidFill>
              <a:prstDash val="solid"/>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14183347" y="-1362592"/>
            <a:ext cx="5119583" cy="2446670"/>
            <a:chOff x="0" y="0"/>
            <a:chExt cx="1177416" cy="562692"/>
          </a:xfrm>
        </p:grpSpPr>
        <p:sp>
          <p:nvSpPr>
            <p:cNvPr name="Freeform 17" id="1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18" id="1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10800000">
            <a:off x="11533067" y="-624938"/>
            <a:ext cx="5726233" cy="1198000"/>
            <a:chOff x="0" y="0"/>
            <a:chExt cx="3054608" cy="639062"/>
          </a:xfrm>
        </p:grpSpPr>
        <p:sp>
          <p:nvSpPr>
            <p:cNvPr name="Freeform 20" id="2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21" id="2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673113" y="9251081"/>
            <a:ext cx="8799130" cy="2446670"/>
            <a:chOff x="0" y="0"/>
            <a:chExt cx="2023648" cy="562692"/>
          </a:xfrm>
        </p:grpSpPr>
        <p:sp>
          <p:nvSpPr>
            <p:cNvPr name="Freeform 23" id="23"/>
            <p:cNvSpPr/>
            <p:nvPr/>
          </p:nvSpPr>
          <p:spPr>
            <a:xfrm flipH="false" flipV="false" rot="0">
              <a:off x="0" y="0"/>
              <a:ext cx="2023648" cy="562692"/>
            </a:xfrm>
            <a:custGeom>
              <a:avLst/>
              <a:gdLst/>
              <a:ahLst/>
              <a:cxnLst/>
              <a:rect r="r" b="b" t="t" l="l"/>
              <a:pathLst>
                <a:path h="562692" w="2023648">
                  <a:moveTo>
                    <a:pt x="2023648" y="281346"/>
                  </a:moveTo>
                  <a:lnTo>
                    <a:pt x="1820448" y="562692"/>
                  </a:lnTo>
                  <a:lnTo>
                    <a:pt x="203200" y="562692"/>
                  </a:lnTo>
                  <a:lnTo>
                    <a:pt x="0" y="281346"/>
                  </a:lnTo>
                  <a:lnTo>
                    <a:pt x="203200" y="0"/>
                  </a:lnTo>
                  <a:lnTo>
                    <a:pt x="1820448" y="0"/>
                  </a:lnTo>
                  <a:lnTo>
                    <a:pt x="2023648" y="281346"/>
                  </a:lnTo>
                  <a:close/>
                </a:path>
              </a:pathLst>
            </a:custGeom>
            <a:solidFill>
              <a:srgbClr val="B51F19"/>
            </a:solidFill>
          </p:spPr>
        </p:sp>
        <p:sp>
          <p:nvSpPr>
            <p:cNvPr name="TextBox 24" id="24"/>
            <p:cNvSpPr txBox="true"/>
            <p:nvPr/>
          </p:nvSpPr>
          <p:spPr>
            <a:xfrm>
              <a:off x="114300" y="-57150"/>
              <a:ext cx="1795048" cy="619842"/>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673113" y="8675100"/>
            <a:ext cx="2673102" cy="1151961"/>
            <a:chOff x="0" y="0"/>
            <a:chExt cx="1482931" cy="639062"/>
          </a:xfrm>
        </p:grpSpPr>
        <p:sp>
          <p:nvSpPr>
            <p:cNvPr name="Freeform 26" id="26"/>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27" id="27"/>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sp>
        <p:nvSpPr>
          <p:cNvPr name="Freeform 28" id="28"/>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29" id="29"/>
          <p:cNvSpPr/>
          <p:nvPr/>
        </p:nvSpPr>
        <p:spPr>
          <a:xfrm flipH="false" flipV="false" rot="0">
            <a:off x="-936887" y="178564"/>
            <a:ext cx="1336551" cy="905513"/>
          </a:xfrm>
          <a:custGeom>
            <a:avLst/>
            <a:gdLst/>
            <a:ahLst/>
            <a:cxnLst/>
            <a:rect r="r" b="b" t="t" l="l"/>
            <a:pathLst>
              <a:path h="905513" w="1336551">
                <a:moveTo>
                  <a:pt x="0" y="0"/>
                </a:moveTo>
                <a:lnTo>
                  <a:pt x="1336551" y="0"/>
                </a:lnTo>
                <a:lnTo>
                  <a:pt x="1336551" y="905514"/>
                </a:lnTo>
                <a:lnTo>
                  <a:pt x="0" y="905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7083802"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17942798" y="-341999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1014533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5">
              <a:extLst>
                <a:ext uri="{96DAC541-7B7A-43D3-8B79-37D633B846F1}">
                  <asvg:svgBlip xmlns:asvg="http://schemas.microsoft.com/office/drawing/2016/SVG/main" r:embed="rId16"/>
                </a:ext>
              </a:extLst>
            </a:blip>
            <a:stretch>
              <a:fillRect l="0" t="-561128" r="0" b="0"/>
            </a:stretch>
          </a:blipFill>
        </p:spPr>
      </p:sp>
      <p:sp>
        <p:nvSpPr>
          <p:cNvPr name="Freeform 33" id="33"/>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4" id="34"/>
          <p:cNvSpPr/>
          <p:nvPr/>
        </p:nvSpPr>
        <p:spPr>
          <a:xfrm flipH="false" flipV="false" rot="0">
            <a:off x="1999990" y="2720236"/>
            <a:ext cx="4942535" cy="6356958"/>
          </a:xfrm>
          <a:custGeom>
            <a:avLst/>
            <a:gdLst/>
            <a:ahLst/>
            <a:cxnLst/>
            <a:rect r="r" b="b" t="t" l="l"/>
            <a:pathLst>
              <a:path h="6356958" w="4942535">
                <a:moveTo>
                  <a:pt x="0" y="0"/>
                </a:moveTo>
                <a:lnTo>
                  <a:pt x="4942535" y="0"/>
                </a:lnTo>
                <a:lnTo>
                  <a:pt x="4942535" y="6356959"/>
                </a:lnTo>
                <a:lnTo>
                  <a:pt x="0" y="6356959"/>
                </a:lnTo>
                <a:lnTo>
                  <a:pt x="0" y="0"/>
                </a:lnTo>
                <a:close/>
              </a:path>
            </a:pathLst>
          </a:custGeom>
          <a:blipFill>
            <a:blip r:embed="rId19"/>
            <a:stretch>
              <a:fillRect l="0" t="0" r="0" b="0"/>
            </a:stretch>
          </a:blipFill>
        </p:spPr>
      </p:sp>
      <p:sp>
        <p:nvSpPr>
          <p:cNvPr name="TextBox 35" id="35"/>
          <p:cNvSpPr txBox="true"/>
          <p:nvPr/>
        </p:nvSpPr>
        <p:spPr>
          <a:xfrm rot="0">
            <a:off x="1244600" y="1685925"/>
            <a:ext cx="7702998" cy="860425"/>
          </a:xfrm>
          <a:prstGeom prst="rect">
            <a:avLst/>
          </a:prstGeom>
        </p:spPr>
        <p:txBody>
          <a:bodyPr anchor="t" rtlCol="false" tIns="0" lIns="0" bIns="0" rIns="0">
            <a:spAutoFit/>
          </a:bodyPr>
          <a:lstStyle/>
          <a:p>
            <a:pPr algn="l">
              <a:lnSpc>
                <a:spcPts val="6875"/>
              </a:lnSpc>
            </a:pPr>
            <a:r>
              <a:rPr lang="en-US" sz="5500" b="true">
                <a:solidFill>
                  <a:srgbClr val="1D1A1B"/>
                </a:solidFill>
                <a:latin typeface="Public Sans Bold"/>
                <a:ea typeface="Public Sans Bold"/>
                <a:cs typeface="Public Sans Bold"/>
                <a:sym typeface="Public Sans Bold"/>
              </a:rPr>
              <a:t>Lớp mô hình họ R-CNN</a:t>
            </a:r>
          </a:p>
        </p:txBody>
      </p:sp>
      <p:sp>
        <p:nvSpPr>
          <p:cNvPr name="TextBox 36" id="36"/>
          <p:cNvSpPr txBox="true"/>
          <p:nvPr/>
        </p:nvSpPr>
        <p:spPr>
          <a:xfrm rot="0">
            <a:off x="10145339" y="2489200"/>
            <a:ext cx="614822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Phiên bản đầu tiên, hiệu quả nhưng tốc độ xử lý chậm.</a:t>
            </a:r>
          </a:p>
          <a:p>
            <a:pPr algn="l">
              <a:lnSpc>
                <a:spcPts val="2800"/>
              </a:lnSpc>
            </a:pPr>
          </a:p>
        </p:txBody>
      </p:sp>
      <p:sp>
        <p:nvSpPr>
          <p:cNvPr name="TextBox 37" id="37"/>
          <p:cNvSpPr txBox="true"/>
          <p:nvPr/>
        </p:nvSpPr>
        <p:spPr>
          <a:xfrm rot="0">
            <a:off x="10145339" y="4219800"/>
            <a:ext cx="614822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Cải thiện tốc độ xử lý bằng cách chia sẻ tính toán giữa các vùng.</a:t>
            </a:r>
          </a:p>
          <a:p>
            <a:pPr algn="l">
              <a:lnSpc>
                <a:spcPts val="2800"/>
              </a:lnSpc>
            </a:pPr>
          </a:p>
        </p:txBody>
      </p:sp>
      <p:sp>
        <p:nvSpPr>
          <p:cNvPr name="TextBox 38" id="38"/>
          <p:cNvSpPr txBox="true"/>
          <p:nvPr/>
        </p:nvSpPr>
        <p:spPr>
          <a:xfrm rot="0">
            <a:off x="10145339" y="1986152"/>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R-CNN</a:t>
            </a:r>
          </a:p>
        </p:txBody>
      </p:sp>
      <p:sp>
        <p:nvSpPr>
          <p:cNvPr name="TextBox 39" id="39"/>
          <p:cNvSpPr txBox="true"/>
          <p:nvPr/>
        </p:nvSpPr>
        <p:spPr>
          <a:xfrm rot="0">
            <a:off x="10145339" y="3700652"/>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Fast R-CNN</a:t>
            </a:r>
          </a:p>
        </p:txBody>
      </p:sp>
      <p:sp>
        <p:nvSpPr>
          <p:cNvPr name="TextBox 40" id="40"/>
          <p:cNvSpPr txBox="true"/>
          <p:nvPr/>
        </p:nvSpPr>
        <p:spPr>
          <a:xfrm rot="0">
            <a:off x="10145339" y="5934300"/>
            <a:ext cx="614822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Kết hợp RPN để tạo vùng đề xuất hiệu quả, tăng tốc đáng kể.</a:t>
            </a:r>
          </a:p>
          <a:p>
            <a:pPr algn="l">
              <a:lnSpc>
                <a:spcPts val="2800"/>
              </a:lnSpc>
            </a:pPr>
          </a:p>
        </p:txBody>
      </p:sp>
      <p:sp>
        <p:nvSpPr>
          <p:cNvPr name="TextBox 41" id="41"/>
          <p:cNvSpPr txBox="true"/>
          <p:nvPr/>
        </p:nvSpPr>
        <p:spPr>
          <a:xfrm rot="0">
            <a:off x="10145339" y="5415152"/>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Faster R-CNN</a:t>
            </a:r>
          </a:p>
        </p:txBody>
      </p:sp>
      <p:sp>
        <p:nvSpPr>
          <p:cNvPr name="TextBox 42" id="4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4</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false" flipV="false" rot="0">
            <a:off x="4493958" y="2824951"/>
            <a:ext cx="2133017" cy="2315350"/>
          </a:xfrm>
          <a:custGeom>
            <a:avLst/>
            <a:gdLst/>
            <a:ahLst/>
            <a:cxnLst/>
            <a:rect r="r" b="b" t="t" l="l"/>
            <a:pathLst>
              <a:path h="2315350" w="2133017">
                <a:moveTo>
                  <a:pt x="0" y="0"/>
                </a:moveTo>
                <a:lnTo>
                  <a:pt x="2133017" y="0"/>
                </a:lnTo>
                <a:lnTo>
                  <a:pt x="2133017"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4594778" y="3152738"/>
            <a:ext cx="1931378" cy="1659778"/>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10D00"/>
            </a:solidFill>
            <a:ln w="57150" cap="sq">
              <a:solidFill>
                <a:srgbClr val="FFFFFF"/>
              </a:solidFill>
              <a:prstDash val="solid"/>
              <a:miter/>
            </a:ln>
          </p:spPr>
        </p:sp>
        <p:sp>
          <p:nvSpPr>
            <p:cNvPr name="TextBox 6" id="6"/>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8503620" y="2824951"/>
            <a:ext cx="2133017" cy="2315350"/>
          </a:xfrm>
          <a:custGeom>
            <a:avLst/>
            <a:gdLst/>
            <a:ahLst/>
            <a:cxnLst/>
            <a:rect r="r" b="b" t="t" l="l"/>
            <a:pathLst>
              <a:path h="2315350" w="2133017">
                <a:moveTo>
                  <a:pt x="0" y="0"/>
                </a:moveTo>
                <a:lnTo>
                  <a:pt x="2133016" y="0"/>
                </a:lnTo>
                <a:lnTo>
                  <a:pt x="2133016"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5400000">
            <a:off x="8604439" y="3152738"/>
            <a:ext cx="1931378" cy="1659778"/>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8014378" y="4948316"/>
            <a:ext cx="3257550" cy="1032707"/>
            <a:chOff x="0" y="0"/>
            <a:chExt cx="4343400" cy="1376942"/>
          </a:xfrm>
        </p:grpSpPr>
        <p:grpSp>
          <p:nvGrpSpPr>
            <p:cNvPr name="Group 12" id="12"/>
            <p:cNvGrpSpPr/>
            <p:nvPr/>
          </p:nvGrpSpPr>
          <p:grpSpPr>
            <a:xfrm rot="0">
              <a:off x="0" y="255982"/>
              <a:ext cx="4148667" cy="864979"/>
              <a:chOff x="0" y="0"/>
              <a:chExt cx="1949202" cy="406400"/>
            </a:xfrm>
          </p:grpSpPr>
          <p:sp>
            <p:nvSpPr>
              <p:cNvPr name="Freeform 13" id="13"/>
              <p:cNvSpPr/>
              <p:nvPr/>
            </p:nvSpPr>
            <p:spPr>
              <a:xfrm flipH="false" flipV="false" rot="0">
                <a:off x="0" y="0"/>
                <a:ext cx="1949202" cy="406400"/>
              </a:xfrm>
              <a:custGeom>
                <a:avLst/>
                <a:gdLst/>
                <a:ahLst/>
                <a:cxnLst/>
                <a:rect r="r" b="b" t="t" l="l"/>
                <a:pathLst>
                  <a:path h="406400" w="1949202">
                    <a:moveTo>
                      <a:pt x="0" y="0"/>
                    </a:moveTo>
                    <a:lnTo>
                      <a:pt x="1746002" y="0"/>
                    </a:lnTo>
                    <a:lnTo>
                      <a:pt x="1949202" y="203200"/>
                    </a:lnTo>
                    <a:lnTo>
                      <a:pt x="1746002" y="406400"/>
                    </a:lnTo>
                    <a:lnTo>
                      <a:pt x="0" y="406400"/>
                    </a:lnTo>
                    <a:lnTo>
                      <a:pt x="203200" y="203200"/>
                    </a:lnTo>
                    <a:lnTo>
                      <a:pt x="0" y="0"/>
                    </a:lnTo>
                    <a:close/>
                  </a:path>
                </a:pathLst>
              </a:custGeom>
              <a:solidFill>
                <a:srgbClr val="B51F19"/>
              </a:solidFill>
            </p:spPr>
          </p:sp>
          <p:sp>
            <p:nvSpPr>
              <p:cNvPr name="TextBox 14" id="14"/>
              <p:cNvSpPr txBox="true"/>
              <p:nvPr/>
            </p:nvSpPr>
            <p:spPr>
              <a:xfrm>
                <a:off x="177800" y="-57150"/>
                <a:ext cx="1695202" cy="463550"/>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6" id="16"/>
          <p:cNvSpPr/>
          <p:nvPr/>
        </p:nvSpPr>
        <p:spPr>
          <a:xfrm flipH="false" flipV="false" rot="0">
            <a:off x="12516820" y="2824951"/>
            <a:ext cx="2133017" cy="2315350"/>
          </a:xfrm>
          <a:custGeom>
            <a:avLst/>
            <a:gdLst/>
            <a:ahLst/>
            <a:cxnLst/>
            <a:rect r="r" b="b" t="t" l="l"/>
            <a:pathLst>
              <a:path h="2315350" w="2133017">
                <a:moveTo>
                  <a:pt x="0" y="0"/>
                </a:moveTo>
                <a:lnTo>
                  <a:pt x="2133016" y="0"/>
                </a:lnTo>
                <a:lnTo>
                  <a:pt x="2133016"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5400000">
            <a:off x="12617639" y="3152738"/>
            <a:ext cx="1931378" cy="1659778"/>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92B26"/>
            </a:solidFill>
            <a:ln w="57150" cap="sq">
              <a:solidFill>
                <a:srgbClr val="FFFFFF"/>
              </a:solidFill>
              <a:prstDash val="solid"/>
              <a:miter/>
            </a:ln>
          </p:spPr>
        </p:sp>
        <p:sp>
          <p:nvSpPr>
            <p:cNvPr name="TextBox 19" id="19"/>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12027578" y="4948316"/>
            <a:ext cx="3257550" cy="1032707"/>
            <a:chOff x="0" y="0"/>
            <a:chExt cx="4343400" cy="1376942"/>
          </a:xfrm>
        </p:grpSpPr>
        <p:grpSp>
          <p:nvGrpSpPr>
            <p:cNvPr name="Group 21" id="21"/>
            <p:cNvGrpSpPr/>
            <p:nvPr/>
          </p:nvGrpSpPr>
          <p:grpSpPr>
            <a:xfrm rot="0">
              <a:off x="0" y="255982"/>
              <a:ext cx="4045831" cy="864979"/>
              <a:chOff x="0" y="0"/>
              <a:chExt cx="1900885" cy="406400"/>
            </a:xfrm>
          </p:grpSpPr>
          <p:sp>
            <p:nvSpPr>
              <p:cNvPr name="Freeform 22" id="22"/>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C92B26"/>
              </a:solidFill>
            </p:spPr>
          </p:sp>
          <p:sp>
            <p:nvSpPr>
              <p:cNvPr name="TextBox 23" id="23"/>
              <p:cNvSpPr txBox="true"/>
              <p:nvPr/>
            </p:nvSpPr>
            <p:spPr>
              <a:xfrm>
                <a:off x="177800" y="-57150"/>
                <a:ext cx="1646885" cy="463550"/>
              </a:xfrm>
              <a:prstGeom prst="rect">
                <a:avLst/>
              </a:prstGeom>
            </p:spPr>
            <p:txBody>
              <a:bodyPr anchor="ctr" rtlCol="false" tIns="50800" lIns="50800" bIns="50800" rIns="50800"/>
              <a:lstStyle/>
              <a:p>
                <a:pPr algn="ctr">
                  <a:lnSpc>
                    <a:spcPts val="3499"/>
                  </a:lnSpc>
                </a:pPr>
              </a:p>
            </p:txBody>
          </p:sp>
        </p:grpSp>
        <p:sp>
          <p:nvSpPr>
            <p:cNvPr name="Freeform 24" id="24"/>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5" id="25"/>
          <p:cNvGrpSpPr/>
          <p:nvPr/>
        </p:nvGrpSpPr>
        <p:grpSpPr>
          <a:xfrm rot="0">
            <a:off x="4004717" y="4948316"/>
            <a:ext cx="3257550" cy="1032707"/>
            <a:chOff x="0" y="0"/>
            <a:chExt cx="4343400" cy="1376942"/>
          </a:xfrm>
        </p:grpSpPr>
        <p:sp>
          <p:nvSpPr>
            <p:cNvPr name="Freeform 26" id="26"/>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7" id="27"/>
            <p:cNvGrpSpPr/>
            <p:nvPr/>
          </p:nvGrpSpPr>
          <p:grpSpPr>
            <a:xfrm rot="0">
              <a:off x="0" y="255982"/>
              <a:ext cx="4045831" cy="864979"/>
              <a:chOff x="0" y="0"/>
              <a:chExt cx="1900885" cy="406400"/>
            </a:xfrm>
          </p:grpSpPr>
          <p:sp>
            <p:nvSpPr>
              <p:cNvPr name="Freeform 28" id="28"/>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A10D00"/>
              </a:solidFill>
            </p:spPr>
          </p:sp>
          <p:sp>
            <p:nvSpPr>
              <p:cNvPr name="TextBox 29" id="29"/>
              <p:cNvSpPr txBox="true"/>
              <p:nvPr/>
            </p:nvSpPr>
            <p:spPr>
              <a:xfrm>
                <a:off x="177800" y="-57150"/>
                <a:ext cx="1646885" cy="463550"/>
              </a:xfrm>
              <a:prstGeom prst="rect">
                <a:avLst/>
              </a:prstGeom>
            </p:spPr>
            <p:txBody>
              <a:bodyPr anchor="ctr" rtlCol="false" tIns="50800" lIns="50800" bIns="50800" rIns="50800"/>
              <a:lstStyle/>
              <a:p>
                <a:pPr algn="ctr">
                  <a:lnSpc>
                    <a:spcPts val="3499"/>
                  </a:lnSpc>
                </a:pPr>
              </a:p>
            </p:txBody>
          </p:sp>
        </p:grpSp>
      </p:grpSp>
      <p:grpSp>
        <p:nvGrpSpPr>
          <p:cNvPr name="Group 30" id="30"/>
          <p:cNvGrpSpPr/>
          <p:nvPr/>
        </p:nvGrpSpPr>
        <p:grpSpPr>
          <a:xfrm rot="0">
            <a:off x="-1431463" y="9251081"/>
            <a:ext cx="6079663" cy="2446670"/>
            <a:chOff x="0" y="0"/>
            <a:chExt cx="1398218" cy="562692"/>
          </a:xfrm>
        </p:grpSpPr>
        <p:sp>
          <p:nvSpPr>
            <p:cNvPr name="Freeform 31" id="31"/>
            <p:cNvSpPr/>
            <p:nvPr/>
          </p:nvSpPr>
          <p:spPr>
            <a:xfrm flipH="false" flipV="false" rot="0">
              <a:off x="0" y="0"/>
              <a:ext cx="1398218" cy="562692"/>
            </a:xfrm>
            <a:custGeom>
              <a:avLst/>
              <a:gdLst/>
              <a:ahLst/>
              <a:cxnLst/>
              <a:rect r="r" b="b" t="t" l="l"/>
              <a:pathLst>
                <a:path h="562692" w="1398218">
                  <a:moveTo>
                    <a:pt x="1398218" y="281346"/>
                  </a:moveTo>
                  <a:lnTo>
                    <a:pt x="1195018" y="562692"/>
                  </a:lnTo>
                  <a:lnTo>
                    <a:pt x="203200" y="562692"/>
                  </a:lnTo>
                  <a:lnTo>
                    <a:pt x="0" y="281346"/>
                  </a:lnTo>
                  <a:lnTo>
                    <a:pt x="203200" y="0"/>
                  </a:lnTo>
                  <a:lnTo>
                    <a:pt x="1195018" y="0"/>
                  </a:lnTo>
                  <a:lnTo>
                    <a:pt x="1398218" y="281346"/>
                  </a:lnTo>
                  <a:close/>
                </a:path>
              </a:pathLst>
            </a:custGeom>
            <a:solidFill>
              <a:srgbClr val="A10D00"/>
            </a:solidFill>
          </p:spPr>
        </p:sp>
        <p:sp>
          <p:nvSpPr>
            <p:cNvPr name="TextBox 32" id="32"/>
            <p:cNvSpPr txBox="true"/>
            <p:nvPr/>
          </p:nvSpPr>
          <p:spPr>
            <a:xfrm>
              <a:off x="114300" y="-57150"/>
              <a:ext cx="1169618" cy="619842"/>
            </a:xfrm>
            <a:prstGeom prst="rect">
              <a:avLst/>
            </a:prstGeom>
          </p:spPr>
          <p:txBody>
            <a:bodyPr anchor="ctr" rtlCol="false" tIns="50800" lIns="50800" bIns="50800" rIns="50800"/>
            <a:lstStyle/>
            <a:p>
              <a:pPr algn="ctr">
                <a:lnSpc>
                  <a:spcPts val="3499"/>
                </a:lnSpc>
              </a:pPr>
            </a:p>
          </p:txBody>
        </p:sp>
      </p:grpSp>
      <p:grpSp>
        <p:nvGrpSpPr>
          <p:cNvPr name="Group 33" id="33"/>
          <p:cNvGrpSpPr/>
          <p:nvPr/>
        </p:nvGrpSpPr>
        <p:grpSpPr>
          <a:xfrm rot="0">
            <a:off x="1244600" y="9762097"/>
            <a:ext cx="16014700" cy="1198000"/>
            <a:chOff x="0" y="0"/>
            <a:chExt cx="8542899" cy="639062"/>
          </a:xfrm>
        </p:grpSpPr>
        <p:sp>
          <p:nvSpPr>
            <p:cNvPr name="Freeform 34" id="34"/>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35" id="35"/>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36" id="36"/>
          <p:cNvSpPr/>
          <p:nvPr/>
        </p:nvSpPr>
        <p:spPr>
          <a:xfrm flipH="false" flipV="false" rot="5400000">
            <a:off x="-1086039" y="-347164"/>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11">
              <a:extLst>
                <a:ext uri="{96DAC541-7B7A-43D3-8B79-37D633B846F1}">
                  <asvg:svgBlip xmlns:asvg="http://schemas.microsoft.com/office/drawing/2016/SVG/main" r:embed="rId12"/>
                </a:ext>
              </a:extLst>
            </a:blip>
            <a:stretch>
              <a:fillRect l="0" t="-23484" r="0" b="0"/>
            </a:stretch>
          </a:blipFill>
        </p:spPr>
      </p:sp>
      <p:grpSp>
        <p:nvGrpSpPr>
          <p:cNvPr name="Group 37" id="37"/>
          <p:cNvGrpSpPr/>
          <p:nvPr/>
        </p:nvGrpSpPr>
        <p:grpSpPr>
          <a:xfrm rot="-10800000">
            <a:off x="14183347" y="-1362592"/>
            <a:ext cx="5119583" cy="2446670"/>
            <a:chOff x="0" y="0"/>
            <a:chExt cx="1177416" cy="562692"/>
          </a:xfrm>
        </p:grpSpPr>
        <p:sp>
          <p:nvSpPr>
            <p:cNvPr name="Freeform 38" id="38"/>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39" id="39"/>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40" id="40"/>
          <p:cNvGrpSpPr/>
          <p:nvPr/>
        </p:nvGrpSpPr>
        <p:grpSpPr>
          <a:xfrm rot="-10800000">
            <a:off x="11533067" y="-624938"/>
            <a:ext cx="5726233" cy="1198000"/>
            <a:chOff x="0" y="0"/>
            <a:chExt cx="3054608" cy="639062"/>
          </a:xfrm>
        </p:grpSpPr>
        <p:sp>
          <p:nvSpPr>
            <p:cNvPr name="Freeform 41" id="41"/>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42" id="42"/>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43" id="43"/>
          <p:cNvSpPr/>
          <p:nvPr/>
        </p:nvSpPr>
        <p:spPr>
          <a:xfrm flipH="false" flipV="false" rot="0">
            <a:off x="16990631" y="-1654487"/>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4" id="44"/>
          <p:cNvSpPr/>
          <p:nvPr/>
        </p:nvSpPr>
        <p:spPr>
          <a:xfrm flipH="false" flipV="false" rot="0">
            <a:off x="17597510" y="-464532"/>
            <a:ext cx="1196074" cy="1037594"/>
          </a:xfrm>
          <a:custGeom>
            <a:avLst/>
            <a:gdLst/>
            <a:ahLst/>
            <a:cxnLst/>
            <a:rect r="r" b="b" t="t" l="l"/>
            <a:pathLst>
              <a:path h="1037594" w="1196074">
                <a:moveTo>
                  <a:pt x="0" y="0"/>
                </a:moveTo>
                <a:lnTo>
                  <a:pt x="1196075" y="0"/>
                </a:lnTo>
                <a:lnTo>
                  <a:pt x="1196075" y="1037594"/>
                </a:lnTo>
                <a:lnTo>
                  <a:pt x="0" y="10375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5" id="45"/>
          <p:cNvSpPr/>
          <p:nvPr/>
        </p:nvSpPr>
        <p:spPr>
          <a:xfrm flipH="false" flipV="false" rot="0">
            <a:off x="14871582" y="100722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6" id="46"/>
          <p:cNvSpPr/>
          <p:nvPr/>
        </p:nvSpPr>
        <p:spPr>
          <a:xfrm flipH="false" flipV="false" rot="0">
            <a:off x="5153775" y="3612537"/>
            <a:ext cx="813384" cy="740180"/>
          </a:xfrm>
          <a:custGeom>
            <a:avLst/>
            <a:gdLst/>
            <a:ahLst/>
            <a:cxnLst/>
            <a:rect r="r" b="b" t="t" l="l"/>
            <a:pathLst>
              <a:path h="740180" w="813384">
                <a:moveTo>
                  <a:pt x="0" y="0"/>
                </a:moveTo>
                <a:lnTo>
                  <a:pt x="813384" y="0"/>
                </a:lnTo>
                <a:lnTo>
                  <a:pt x="813384" y="740180"/>
                </a:lnTo>
                <a:lnTo>
                  <a:pt x="0" y="74018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7" id="47"/>
          <p:cNvSpPr/>
          <p:nvPr/>
        </p:nvSpPr>
        <p:spPr>
          <a:xfrm flipH="false" flipV="false" rot="0">
            <a:off x="9188322" y="3575909"/>
            <a:ext cx="763612" cy="813435"/>
          </a:xfrm>
          <a:custGeom>
            <a:avLst/>
            <a:gdLst/>
            <a:ahLst/>
            <a:cxnLst/>
            <a:rect r="r" b="b" t="t" l="l"/>
            <a:pathLst>
              <a:path h="813435" w="763612">
                <a:moveTo>
                  <a:pt x="0" y="0"/>
                </a:moveTo>
                <a:lnTo>
                  <a:pt x="763612" y="0"/>
                </a:lnTo>
                <a:lnTo>
                  <a:pt x="763612" y="813435"/>
                </a:lnTo>
                <a:lnTo>
                  <a:pt x="0" y="81343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8" id="48"/>
          <p:cNvSpPr/>
          <p:nvPr/>
        </p:nvSpPr>
        <p:spPr>
          <a:xfrm flipH="false" flipV="false" rot="0">
            <a:off x="13176611" y="3612514"/>
            <a:ext cx="813435" cy="740226"/>
          </a:xfrm>
          <a:custGeom>
            <a:avLst/>
            <a:gdLst/>
            <a:ahLst/>
            <a:cxnLst/>
            <a:rect r="r" b="b" t="t" l="l"/>
            <a:pathLst>
              <a:path h="740226" w="813435">
                <a:moveTo>
                  <a:pt x="0" y="0"/>
                </a:moveTo>
                <a:lnTo>
                  <a:pt x="813435" y="0"/>
                </a:lnTo>
                <a:lnTo>
                  <a:pt x="813435" y="740226"/>
                </a:lnTo>
                <a:lnTo>
                  <a:pt x="0" y="7402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9" id="49"/>
          <p:cNvSpPr txBox="true"/>
          <p:nvPr/>
        </p:nvSpPr>
        <p:spPr>
          <a:xfrm rot="0">
            <a:off x="1244600" y="1152502"/>
            <a:ext cx="8400322"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R-CNN (2014)</a:t>
            </a:r>
          </a:p>
        </p:txBody>
      </p:sp>
      <p:grpSp>
        <p:nvGrpSpPr>
          <p:cNvPr name="Group 50" id="50"/>
          <p:cNvGrpSpPr/>
          <p:nvPr/>
        </p:nvGrpSpPr>
        <p:grpSpPr>
          <a:xfrm rot="0">
            <a:off x="4004717" y="6268627"/>
            <a:ext cx="3111500" cy="2381250"/>
            <a:chOff x="0" y="0"/>
            <a:chExt cx="4148667" cy="3175000"/>
          </a:xfrm>
        </p:grpSpPr>
        <p:sp>
          <p:nvSpPr>
            <p:cNvPr name="TextBox 51" id="51"/>
            <p:cNvSpPr txBox="true"/>
            <p:nvPr/>
          </p:nvSpPr>
          <p:spPr>
            <a:xfrm rot="0">
              <a:off x="0" y="1305983"/>
              <a:ext cx="4148667" cy="1869016"/>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Sử dụng Selective Search để tìm ra các vùng tiềm năng.</a:t>
              </a:r>
            </a:p>
            <a:p>
              <a:pPr algn="ctr">
                <a:lnSpc>
                  <a:spcPts val="2800"/>
                </a:lnSpc>
              </a:pPr>
            </a:p>
          </p:txBody>
        </p:sp>
        <p:sp>
          <p:nvSpPr>
            <p:cNvPr name="TextBox 52" id="52"/>
            <p:cNvSpPr txBox="true"/>
            <p:nvPr/>
          </p:nvSpPr>
          <p:spPr>
            <a:xfrm rot="0">
              <a:off x="204875" y="-57150"/>
              <a:ext cx="3738916" cy="1140883"/>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Vùng đề xuất hình ảnh</a:t>
              </a:r>
            </a:p>
          </p:txBody>
        </p:sp>
      </p:grpSp>
      <p:grpSp>
        <p:nvGrpSpPr>
          <p:cNvPr name="Group 53" id="53"/>
          <p:cNvGrpSpPr/>
          <p:nvPr/>
        </p:nvGrpSpPr>
        <p:grpSpPr>
          <a:xfrm rot="0">
            <a:off x="8014378" y="6268627"/>
            <a:ext cx="3111500" cy="2381250"/>
            <a:chOff x="0" y="0"/>
            <a:chExt cx="4148667" cy="3175000"/>
          </a:xfrm>
        </p:grpSpPr>
        <p:sp>
          <p:nvSpPr>
            <p:cNvPr name="TextBox 54" id="54"/>
            <p:cNvSpPr txBox="true"/>
            <p:nvPr/>
          </p:nvSpPr>
          <p:spPr>
            <a:xfrm rot="0">
              <a:off x="0" y="1305983"/>
              <a:ext cx="4148667" cy="1869016"/>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Sử dụng mạng nơ-ron tích chập (CNN) để trích xuất đặc trưng.</a:t>
              </a:r>
            </a:p>
            <a:p>
              <a:pPr algn="ctr">
                <a:lnSpc>
                  <a:spcPts val="2800"/>
                </a:lnSpc>
              </a:pPr>
            </a:p>
          </p:txBody>
        </p:sp>
        <p:sp>
          <p:nvSpPr>
            <p:cNvPr name="TextBox 55" id="55"/>
            <p:cNvSpPr txBox="true"/>
            <p:nvPr/>
          </p:nvSpPr>
          <p:spPr>
            <a:xfrm rot="0">
              <a:off x="204875" y="-57150"/>
              <a:ext cx="3738916" cy="1140883"/>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Trích xuất đặc trưng</a:t>
              </a:r>
            </a:p>
          </p:txBody>
        </p:sp>
      </p:grpSp>
      <p:grpSp>
        <p:nvGrpSpPr>
          <p:cNvPr name="Group 56" id="56"/>
          <p:cNvGrpSpPr/>
          <p:nvPr/>
        </p:nvGrpSpPr>
        <p:grpSpPr>
          <a:xfrm rot="0">
            <a:off x="12027578" y="6268627"/>
            <a:ext cx="3111500" cy="1943100"/>
            <a:chOff x="0" y="0"/>
            <a:chExt cx="4148667" cy="2590800"/>
          </a:xfrm>
        </p:grpSpPr>
        <p:sp>
          <p:nvSpPr>
            <p:cNvPr name="TextBox 57" id="57"/>
            <p:cNvSpPr txBox="true"/>
            <p:nvPr/>
          </p:nvSpPr>
          <p:spPr>
            <a:xfrm rot="0">
              <a:off x="0" y="721783"/>
              <a:ext cx="4148667" cy="1869016"/>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Phân loại các vùng đề xuất thành các danh mục đối tượng.</a:t>
              </a:r>
            </a:p>
            <a:p>
              <a:pPr algn="ctr">
                <a:lnSpc>
                  <a:spcPts val="2800"/>
                </a:lnSpc>
              </a:pPr>
            </a:p>
          </p:txBody>
        </p:sp>
        <p:sp>
          <p:nvSpPr>
            <p:cNvPr name="TextBox 58" id="58"/>
            <p:cNvSpPr txBox="true"/>
            <p:nvPr/>
          </p:nvSpPr>
          <p:spPr>
            <a:xfrm rot="0">
              <a:off x="204875" y="-57150"/>
              <a:ext cx="3738916" cy="556683"/>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Phân loại</a:t>
              </a:r>
            </a:p>
          </p:txBody>
        </p:sp>
      </p:grpSp>
      <p:sp>
        <p:nvSpPr>
          <p:cNvPr name="TextBox 59" id="5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5</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1244600" y="-1549425"/>
            <a:ext cx="14744576" cy="5161915"/>
          </a:xfrm>
          <a:prstGeom prst="rect">
            <a:avLst/>
          </a:prstGeom>
        </p:spPr>
        <p:txBody>
          <a:bodyPr anchor="t" rtlCol="false" tIns="0" lIns="0" bIns="0" rIns="0">
            <a:spAutoFit/>
          </a:bodyPr>
          <a:lstStyle/>
          <a:p>
            <a:pPr algn="l">
              <a:lnSpc>
                <a:spcPts val="8499"/>
              </a:lnSpc>
            </a:pPr>
          </a:p>
          <a:p>
            <a:pPr algn="l">
              <a:lnSpc>
                <a:spcPts val="8499"/>
              </a:lnSpc>
            </a:pPr>
          </a:p>
          <a:p>
            <a:pPr algn="l">
              <a:lnSpc>
                <a:spcPts val="8499"/>
              </a:lnSpc>
            </a:pPr>
            <a:r>
              <a:rPr lang="en-US" sz="6799" b="true">
                <a:solidFill>
                  <a:srgbClr val="1D1A1B"/>
                </a:solidFill>
                <a:latin typeface="Public Sans Bold"/>
                <a:ea typeface="Public Sans Bold"/>
                <a:cs typeface="Public Sans Bold"/>
                <a:sym typeface="Public Sans Bold"/>
              </a:rPr>
              <a:t>Cách tiếp cận đã được chứng minh trên các bộ dữ liệu điểm chuẩn</a:t>
            </a:r>
          </a:p>
          <a:p>
            <a:pPr algn="l">
              <a:lnSpc>
                <a:spcPts val="6750"/>
              </a:lnSpc>
            </a:pPr>
          </a:p>
        </p:txBody>
      </p:sp>
      <p:sp>
        <p:nvSpPr>
          <p:cNvPr name="Freeform 4" id="4"/>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5" id="5"/>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7" id="7"/>
          <p:cNvGrpSpPr/>
          <p:nvPr/>
        </p:nvGrpSpPr>
        <p:grpSpPr>
          <a:xfrm rot="-10800000">
            <a:off x="13962050" y="-1511325"/>
            <a:ext cx="5151463" cy="2368575"/>
            <a:chOff x="0" y="0"/>
            <a:chExt cx="1223810" cy="562692"/>
          </a:xfrm>
        </p:grpSpPr>
        <p:sp>
          <p:nvSpPr>
            <p:cNvPr name="Freeform 8" id="8"/>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A10D00"/>
            </a:solidFill>
          </p:spPr>
        </p:sp>
        <p:sp>
          <p:nvSpPr>
            <p:cNvPr name="TextBox 9" id="9"/>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10800000">
            <a:off x="1028700" y="-773671"/>
            <a:ext cx="16014700" cy="1198000"/>
            <a:chOff x="0" y="0"/>
            <a:chExt cx="8542899" cy="639062"/>
          </a:xfrm>
        </p:grpSpPr>
        <p:sp>
          <p:nvSpPr>
            <p:cNvPr name="Freeform 11" id="11"/>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12" id="12"/>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3" id="13"/>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2369674" y="3066027"/>
            <a:ext cx="5273540" cy="6356958"/>
          </a:xfrm>
          <a:custGeom>
            <a:avLst/>
            <a:gdLst/>
            <a:ahLst/>
            <a:cxnLst/>
            <a:rect r="r" b="b" t="t" l="l"/>
            <a:pathLst>
              <a:path h="6356958" w="5273540">
                <a:moveTo>
                  <a:pt x="0" y="0"/>
                </a:moveTo>
                <a:lnTo>
                  <a:pt x="5273539" y="0"/>
                </a:lnTo>
                <a:lnTo>
                  <a:pt x="5273539" y="6356958"/>
                </a:lnTo>
                <a:lnTo>
                  <a:pt x="0" y="6356958"/>
                </a:lnTo>
                <a:lnTo>
                  <a:pt x="0" y="0"/>
                </a:lnTo>
                <a:close/>
              </a:path>
            </a:pathLst>
          </a:custGeom>
          <a:blipFill>
            <a:blip r:embed="rId13"/>
            <a:stretch>
              <a:fillRect l="0" t="-3348" r="0" b="-3348"/>
            </a:stretch>
          </a:blipFill>
        </p:spPr>
      </p:sp>
      <p:sp>
        <p:nvSpPr>
          <p:cNvPr name="TextBox 16" id="16"/>
          <p:cNvSpPr txBox="true"/>
          <p:nvPr/>
        </p:nvSpPr>
        <p:spPr>
          <a:xfrm rot="0">
            <a:off x="10806277" y="4543682"/>
            <a:ext cx="6148223" cy="71120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Kết quả tốt nhất trên bộ dữ liệu VOC-2012.</a:t>
            </a:r>
          </a:p>
          <a:p>
            <a:pPr algn="l">
              <a:lnSpc>
                <a:spcPts val="2800"/>
              </a:lnSpc>
            </a:pPr>
          </a:p>
        </p:txBody>
      </p:sp>
      <p:sp>
        <p:nvSpPr>
          <p:cNvPr name="TextBox 17" id="17"/>
          <p:cNvSpPr txBox="true"/>
          <p:nvPr/>
        </p:nvSpPr>
        <p:spPr>
          <a:xfrm rot="0">
            <a:off x="10806277" y="5820032"/>
            <a:ext cx="614822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Đạt được hiệu suất cao trên bộ dữ liệu ILSVRC-2013.</a:t>
            </a:r>
          </a:p>
          <a:p>
            <a:pPr algn="l">
              <a:lnSpc>
                <a:spcPts val="2800"/>
              </a:lnSpc>
            </a:pPr>
          </a:p>
        </p:txBody>
      </p:sp>
      <p:sp>
        <p:nvSpPr>
          <p:cNvPr name="TextBox 18" id="18"/>
          <p:cNvSpPr txBox="true"/>
          <p:nvPr/>
        </p:nvSpPr>
        <p:spPr>
          <a:xfrm rot="0">
            <a:off x="10806277" y="4048382"/>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VOC-2012</a:t>
            </a:r>
          </a:p>
        </p:txBody>
      </p:sp>
      <p:sp>
        <p:nvSpPr>
          <p:cNvPr name="TextBox 19" id="19"/>
          <p:cNvSpPr txBox="true"/>
          <p:nvPr/>
        </p:nvSpPr>
        <p:spPr>
          <a:xfrm rot="0">
            <a:off x="10806277" y="5321557"/>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ILSVRC-2013</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6</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1229028" y="431947"/>
            <a:ext cx="14424928"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Kiến trúc của R-CNN</a:t>
            </a:r>
          </a:p>
        </p:txBody>
      </p:sp>
      <p:grpSp>
        <p:nvGrpSpPr>
          <p:cNvPr name="Group 4" id="4"/>
          <p:cNvGrpSpPr/>
          <p:nvPr/>
        </p:nvGrpSpPr>
        <p:grpSpPr>
          <a:xfrm rot="-10800000">
            <a:off x="14183347" y="-1362592"/>
            <a:ext cx="5119583" cy="2446670"/>
            <a:chOff x="0" y="0"/>
            <a:chExt cx="1177416" cy="562692"/>
          </a:xfrm>
        </p:grpSpPr>
        <p:sp>
          <p:nvSpPr>
            <p:cNvPr name="Freeform 5" id="5"/>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6" id="6"/>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11533067" y="-624938"/>
            <a:ext cx="5726233" cy="1198000"/>
            <a:chOff x="0" y="0"/>
            <a:chExt cx="3054608" cy="639062"/>
          </a:xfrm>
        </p:grpSpPr>
        <p:sp>
          <p:nvSpPr>
            <p:cNvPr name="Freeform 8" id="8"/>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9" id="9"/>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1" id="11"/>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4" id="1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1533067" y="2579518"/>
            <a:ext cx="5702899" cy="7334918"/>
          </a:xfrm>
          <a:custGeom>
            <a:avLst/>
            <a:gdLst/>
            <a:ahLst/>
            <a:cxnLst/>
            <a:rect r="r" b="b" t="t" l="l"/>
            <a:pathLst>
              <a:path h="7334918" w="5702899">
                <a:moveTo>
                  <a:pt x="0" y="0"/>
                </a:moveTo>
                <a:lnTo>
                  <a:pt x="5702899" y="0"/>
                </a:lnTo>
                <a:lnTo>
                  <a:pt x="5702899" y="7334917"/>
                </a:lnTo>
                <a:lnTo>
                  <a:pt x="0" y="7334917"/>
                </a:lnTo>
                <a:lnTo>
                  <a:pt x="0" y="0"/>
                </a:lnTo>
                <a:close/>
              </a:path>
            </a:pathLst>
          </a:custGeom>
          <a:blipFill>
            <a:blip r:embed="rId13"/>
            <a:stretch>
              <a:fillRect l="0" t="0" r="0" b="0"/>
            </a:stretch>
          </a:blipFill>
        </p:spPr>
      </p:sp>
      <p:sp>
        <p:nvSpPr>
          <p:cNvPr name="TextBox 16" id="16"/>
          <p:cNvSpPr txBox="true"/>
          <p:nvPr/>
        </p:nvSpPr>
        <p:spPr>
          <a:xfrm rot="0">
            <a:off x="1518532" y="3406504"/>
            <a:ext cx="4852282" cy="51435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Vùng đề xuất hình ảnh</a:t>
            </a:r>
          </a:p>
        </p:txBody>
      </p:sp>
      <p:sp>
        <p:nvSpPr>
          <p:cNvPr name="TextBox 17" id="17"/>
          <p:cNvSpPr txBox="true"/>
          <p:nvPr/>
        </p:nvSpPr>
        <p:spPr>
          <a:xfrm rot="0">
            <a:off x="1518532" y="4079875"/>
            <a:ext cx="7625468"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a:t>
            </a:r>
          </a:p>
          <a:p>
            <a:pPr algn="l">
              <a:lnSpc>
                <a:spcPts val="2800"/>
              </a:lnSpc>
            </a:pPr>
            <a:r>
              <a:rPr lang="en-US" sz="2000">
                <a:solidFill>
                  <a:srgbClr val="1D1A1B"/>
                </a:solidFill>
                <a:latin typeface="Public Sans"/>
                <a:ea typeface="Public Sans"/>
                <a:cs typeface="Public Sans"/>
                <a:sym typeface="Public Sans"/>
              </a:rPr>
              <a:t>Sử dụng Selective Search để xác định các vùng tiềm năng.</a:t>
            </a:r>
          </a:p>
          <a:p>
            <a:pPr algn="l">
              <a:lnSpc>
                <a:spcPts val="2800"/>
              </a:lnSpc>
            </a:pPr>
          </a:p>
        </p:txBody>
      </p:sp>
      <p:sp>
        <p:nvSpPr>
          <p:cNvPr name="TextBox 18" id="18"/>
          <p:cNvSpPr txBox="true"/>
          <p:nvPr/>
        </p:nvSpPr>
        <p:spPr>
          <a:xfrm rot="0">
            <a:off x="1518532" y="5295900"/>
            <a:ext cx="4107522" cy="51435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Trích xuất đặc trưng</a:t>
            </a:r>
          </a:p>
        </p:txBody>
      </p:sp>
      <p:sp>
        <p:nvSpPr>
          <p:cNvPr name="TextBox 19" id="19"/>
          <p:cNvSpPr txBox="true"/>
          <p:nvPr/>
        </p:nvSpPr>
        <p:spPr>
          <a:xfrm rot="0">
            <a:off x="1518532" y="6189826"/>
            <a:ext cx="7130309"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Sử dụng mạng nơ-ron tích chập (CNN) để trích xuất đặc trưng.</a:t>
            </a:r>
          </a:p>
          <a:p>
            <a:pPr algn="l">
              <a:lnSpc>
                <a:spcPts val="2800"/>
              </a:lnSpc>
            </a:pPr>
          </a:p>
        </p:txBody>
      </p:sp>
      <p:sp>
        <p:nvSpPr>
          <p:cNvPr name="TextBox 20" id="20"/>
          <p:cNvSpPr txBox="true"/>
          <p:nvPr/>
        </p:nvSpPr>
        <p:spPr>
          <a:xfrm rot="0">
            <a:off x="1518532" y="7181850"/>
            <a:ext cx="4107522" cy="51435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Phân loại</a:t>
            </a:r>
          </a:p>
        </p:txBody>
      </p:sp>
      <p:sp>
        <p:nvSpPr>
          <p:cNvPr name="TextBox 21" id="21"/>
          <p:cNvSpPr txBox="true"/>
          <p:nvPr/>
        </p:nvSpPr>
        <p:spPr>
          <a:xfrm rot="0">
            <a:off x="1518532" y="7883525"/>
            <a:ext cx="7130309" cy="71120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Phân loại các vùng đề xuất thành các danh mục đối tượng.</a:t>
            </a:r>
          </a:p>
          <a:p>
            <a:pPr algn="l">
              <a:lnSpc>
                <a:spcPts val="2800"/>
              </a:lnSpc>
            </a:pPr>
          </a:p>
        </p:txBody>
      </p:sp>
      <p:sp>
        <p:nvSpPr>
          <p:cNvPr name="TextBox 22" id="2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7</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1229028" y="431947"/>
            <a:ext cx="14424928"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Giới thiệu về YOLOv3</a:t>
            </a:r>
          </a:p>
        </p:txBody>
      </p:sp>
      <p:grpSp>
        <p:nvGrpSpPr>
          <p:cNvPr name="Group 4" id="4"/>
          <p:cNvGrpSpPr/>
          <p:nvPr/>
        </p:nvGrpSpPr>
        <p:grpSpPr>
          <a:xfrm rot="-10800000">
            <a:off x="14183347" y="-1362592"/>
            <a:ext cx="5119583" cy="2446670"/>
            <a:chOff x="0" y="0"/>
            <a:chExt cx="1177416" cy="562692"/>
          </a:xfrm>
        </p:grpSpPr>
        <p:sp>
          <p:nvSpPr>
            <p:cNvPr name="Freeform 5" id="5"/>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6" id="6"/>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11533067" y="-624938"/>
            <a:ext cx="5726233" cy="1198000"/>
            <a:chOff x="0" y="0"/>
            <a:chExt cx="3054608" cy="639062"/>
          </a:xfrm>
        </p:grpSpPr>
        <p:sp>
          <p:nvSpPr>
            <p:cNvPr name="Freeform 8" id="8"/>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9" id="9"/>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1" id="11"/>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4" id="1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503688" y="2671344"/>
            <a:ext cx="8784312" cy="4944313"/>
          </a:xfrm>
          <a:custGeom>
            <a:avLst/>
            <a:gdLst/>
            <a:ahLst/>
            <a:cxnLst/>
            <a:rect r="r" b="b" t="t" l="l"/>
            <a:pathLst>
              <a:path h="4944313" w="8784312">
                <a:moveTo>
                  <a:pt x="0" y="0"/>
                </a:moveTo>
                <a:lnTo>
                  <a:pt x="8784312" y="0"/>
                </a:lnTo>
                <a:lnTo>
                  <a:pt x="8784312" y="4944312"/>
                </a:lnTo>
                <a:lnTo>
                  <a:pt x="0" y="4944312"/>
                </a:lnTo>
                <a:lnTo>
                  <a:pt x="0" y="0"/>
                </a:lnTo>
                <a:close/>
              </a:path>
            </a:pathLst>
          </a:custGeom>
          <a:blipFill>
            <a:blip r:embed="rId13"/>
            <a:stretch>
              <a:fillRect l="0" t="0" r="0" b="0"/>
            </a:stretch>
          </a:blipFill>
        </p:spPr>
      </p:sp>
      <p:sp>
        <p:nvSpPr>
          <p:cNvPr name="TextBox 16" id="16"/>
          <p:cNvSpPr txBox="true"/>
          <p:nvPr/>
        </p:nvSpPr>
        <p:spPr>
          <a:xfrm rot="0">
            <a:off x="1518532" y="2413000"/>
            <a:ext cx="6176300" cy="1038225"/>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Tên đầy đủ: </a:t>
            </a:r>
            <a:r>
              <a:rPr lang="en-US" sz="2999">
                <a:solidFill>
                  <a:srgbClr val="1D1A1B"/>
                </a:solidFill>
                <a:latin typeface="Public Sans"/>
                <a:ea typeface="Public Sans"/>
                <a:cs typeface="Public Sans"/>
                <a:sym typeface="Public Sans"/>
              </a:rPr>
              <a:t>You Only Look Once version 3</a:t>
            </a:r>
          </a:p>
        </p:txBody>
      </p:sp>
      <p:sp>
        <p:nvSpPr>
          <p:cNvPr name="TextBox 17" id="17"/>
          <p:cNvSpPr txBox="true"/>
          <p:nvPr/>
        </p:nvSpPr>
        <p:spPr>
          <a:xfrm rot="0">
            <a:off x="1518532" y="5926847"/>
            <a:ext cx="7625468" cy="2609850"/>
          </a:xfrm>
          <a:prstGeom prst="rect">
            <a:avLst/>
          </a:prstGeom>
        </p:spPr>
        <p:txBody>
          <a:bodyPr anchor="t" rtlCol="false" tIns="0" lIns="0" bIns="0" rIns="0">
            <a:spAutoFit/>
          </a:bodyPr>
          <a:lstStyle/>
          <a:p>
            <a:pPr algn="l">
              <a:lnSpc>
                <a:spcPts val="4199"/>
              </a:lnSpc>
            </a:pPr>
            <a:r>
              <a:rPr lang="en-US" sz="2999" b="true">
                <a:solidFill>
                  <a:srgbClr val="1D1A1B"/>
                </a:solidFill>
                <a:latin typeface="Public Sans Bold"/>
                <a:ea typeface="Public Sans Bold"/>
                <a:cs typeface="Public Sans Bold"/>
                <a:sym typeface="Public Sans Bold"/>
              </a:rPr>
              <a:t>Đặc điểm nổi bật: </a:t>
            </a:r>
          </a:p>
          <a:p>
            <a:pPr algn="l">
              <a:lnSpc>
                <a:spcPts val="4199"/>
              </a:lnSpc>
            </a:pPr>
            <a:r>
              <a:rPr lang="en-US" sz="2999">
                <a:solidFill>
                  <a:srgbClr val="1D1A1B"/>
                </a:solidFill>
                <a:latin typeface="Public Sans"/>
                <a:ea typeface="Public Sans"/>
                <a:cs typeface="Public Sans"/>
                <a:sym typeface="Public Sans"/>
              </a:rPr>
              <a:t>Phát hiện nhiều đối tượng trong một lần duy nhất.</a:t>
            </a:r>
          </a:p>
          <a:p>
            <a:pPr algn="l">
              <a:lnSpc>
                <a:spcPts val="4199"/>
              </a:lnSpc>
              <a:spcBef>
                <a:spcPct val="0"/>
              </a:spcBef>
            </a:pPr>
            <a:r>
              <a:rPr lang="en-US" sz="2999">
                <a:solidFill>
                  <a:srgbClr val="1D1A1B"/>
                </a:solidFill>
                <a:latin typeface="Public Sans"/>
                <a:ea typeface="Public Sans"/>
                <a:cs typeface="Public Sans"/>
                <a:sym typeface="Public Sans"/>
              </a:rPr>
              <a:t>Tích hợp các kỹ thuật học sâu để cải thiện độ chính xác.</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8</a:t>
            </a:r>
          </a:p>
        </p:txBody>
      </p:sp>
      <p:sp>
        <p:nvSpPr>
          <p:cNvPr name="TextBox 19" id="19"/>
          <p:cNvSpPr txBox="true"/>
          <p:nvPr/>
        </p:nvSpPr>
        <p:spPr>
          <a:xfrm rot="0">
            <a:off x="1518532" y="3907546"/>
            <a:ext cx="7130309" cy="156210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Khái niệm:</a:t>
            </a:r>
            <a:r>
              <a:rPr lang="en-US" sz="2999">
                <a:solidFill>
                  <a:srgbClr val="1D1A1B"/>
                </a:solidFill>
                <a:latin typeface="Public Sans"/>
                <a:ea typeface="Public Sans"/>
                <a:cs typeface="Public Sans"/>
                <a:sym typeface="Public Sans"/>
              </a:rPr>
              <a:t> Một phương pháp phát hiện đối tượng nhanh và hiệu quả trong thời gian thực.</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1229028" y="431947"/>
            <a:ext cx="14424928"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Kiến trúc của YoLov3</a:t>
            </a:r>
          </a:p>
        </p:txBody>
      </p:sp>
      <p:grpSp>
        <p:nvGrpSpPr>
          <p:cNvPr name="Group 4" id="4"/>
          <p:cNvGrpSpPr/>
          <p:nvPr/>
        </p:nvGrpSpPr>
        <p:grpSpPr>
          <a:xfrm rot="-10800000">
            <a:off x="14183347" y="-1362592"/>
            <a:ext cx="5119583" cy="2446670"/>
            <a:chOff x="0" y="0"/>
            <a:chExt cx="1177416" cy="562692"/>
          </a:xfrm>
        </p:grpSpPr>
        <p:sp>
          <p:nvSpPr>
            <p:cNvPr name="Freeform 5" id="5"/>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6" id="6"/>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11533067" y="-624938"/>
            <a:ext cx="5726233" cy="1198000"/>
            <a:chOff x="0" y="0"/>
            <a:chExt cx="3054608" cy="639062"/>
          </a:xfrm>
        </p:grpSpPr>
        <p:sp>
          <p:nvSpPr>
            <p:cNvPr name="Freeform 8" id="8"/>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9" id="9"/>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1" id="11"/>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4" id="1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246763" y="2232820"/>
            <a:ext cx="8154618" cy="6259510"/>
          </a:xfrm>
          <a:custGeom>
            <a:avLst/>
            <a:gdLst/>
            <a:ahLst/>
            <a:cxnLst/>
            <a:rect r="r" b="b" t="t" l="l"/>
            <a:pathLst>
              <a:path h="6259510" w="8154618">
                <a:moveTo>
                  <a:pt x="0" y="0"/>
                </a:moveTo>
                <a:lnTo>
                  <a:pt x="8154618" y="0"/>
                </a:lnTo>
                <a:lnTo>
                  <a:pt x="8154618" y="6259510"/>
                </a:lnTo>
                <a:lnTo>
                  <a:pt x="0" y="6259510"/>
                </a:lnTo>
                <a:lnTo>
                  <a:pt x="0" y="0"/>
                </a:lnTo>
                <a:close/>
              </a:path>
            </a:pathLst>
          </a:custGeom>
          <a:blipFill>
            <a:blip r:embed="rId13"/>
            <a:stretch>
              <a:fillRect l="-2756" t="0" r="-2756" b="0"/>
            </a:stretch>
          </a:blipFill>
        </p:spPr>
      </p:sp>
      <p:sp>
        <p:nvSpPr>
          <p:cNvPr name="TextBox 16" id="16"/>
          <p:cNvSpPr txBox="true"/>
          <p:nvPr/>
        </p:nvSpPr>
        <p:spPr>
          <a:xfrm rot="0">
            <a:off x="1518532" y="3406504"/>
            <a:ext cx="4852282" cy="490855"/>
          </a:xfrm>
          <a:prstGeom prst="rect">
            <a:avLst/>
          </a:prstGeom>
        </p:spPr>
        <p:txBody>
          <a:bodyPr anchor="t" rtlCol="false" tIns="0" lIns="0" bIns="0" rIns="0">
            <a:spAutoFit/>
          </a:bodyPr>
          <a:lstStyle/>
          <a:p>
            <a:pPr algn="l">
              <a:lnSpc>
                <a:spcPts val="3919"/>
              </a:lnSpc>
              <a:spcBef>
                <a:spcPct val="0"/>
              </a:spcBef>
            </a:pPr>
            <a:r>
              <a:rPr lang="en-US" b="true" sz="2799">
                <a:solidFill>
                  <a:srgbClr val="1D1A1B"/>
                </a:solidFill>
                <a:latin typeface="Public Sans Bold"/>
                <a:ea typeface="Public Sans Bold"/>
                <a:cs typeface="Public Sans Bold"/>
                <a:sym typeface="Public Sans Bold"/>
              </a:rPr>
              <a:t>Tìm kiếm chọn lọc</a:t>
            </a:r>
          </a:p>
        </p:txBody>
      </p:sp>
      <p:sp>
        <p:nvSpPr>
          <p:cNvPr name="TextBox 17" id="17"/>
          <p:cNvSpPr txBox="true"/>
          <p:nvPr/>
        </p:nvSpPr>
        <p:spPr>
          <a:xfrm rot="0">
            <a:off x="1518532" y="3946525"/>
            <a:ext cx="7625468" cy="141605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a:t>
            </a:r>
          </a:p>
          <a:p>
            <a:pPr algn="l">
              <a:lnSpc>
                <a:spcPts val="2800"/>
              </a:lnSpc>
            </a:pPr>
            <a:r>
              <a:rPr lang="en-US" sz="2000">
                <a:solidFill>
                  <a:srgbClr val="1D1A1B"/>
                </a:solidFill>
                <a:latin typeface="Public Sans"/>
                <a:ea typeface="Public Sans"/>
                <a:cs typeface="Public Sans"/>
                <a:sym typeface="Public Sans"/>
              </a:rPr>
              <a:t>YOLOv3 sử dụng phương pháp tìm kiếm có chọn lọc để xác định các tiềm năng trong hình ảnh.</a:t>
            </a:r>
          </a:p>
          <a:p>
            <a:pPr algn="l">
              <a:lnSpc>
                <a:spcPts val="2800"/>
              </a:lnSpc>
            </a:pPr>
          </a:p>
        </p:txBody>
      </p:sp>
      <p:sp>
        <p:nvSpPr>
          <p:cNvPr name="TextBox 18" id="18"/>
          <p:cNvSpPr txBox="true"/>
          <p:nvPr/>
        </p:nvSpPr>
        <p:spPr>
          <a:xfrm rot="0">
            <a:off x="1518532" y="5295900"/>
            <a:ext cx="4107522" cy="51435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Trích xuất đặc trưng</a:t>
            </a:r>
          </a:p>
        </p:txBody>
      </p:sp>
      <p:sp>
        <p:nvSpPr>
          <p:cNvPr name="TextBox 19" id="19"/>
          <p:cNvSpPr txBox="true"/>
          <p:nvPr/>
        </p:nvSpPr>
        <p:spPr>
          <a:xfrm rot="0">
            <a:off x="1518532" y="6189826"/>
            <a:ext cx="7130309"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Sử dụng mạng nơ-ron tích chập (CNN) để trích xuất đặc trưng.</a:t>
            </a:r>
          </a:p>
          <a:p>
            <a:pPr algn="l">
              <a:lnSpc>
                <a:spcPts val="2800"/>
              </a:lnSpc>
            </a:pPr>
          </a:p>
        </p:txBody>
      </p:sp>
      <p:sp>
        <p:nvSpPr>
          <p:cNvPr name="TextBox 20" id="20"/>
          <p:cNvSpPr txBox="true"/>
          <p:nvPr/>
        </p:nvSpPr>
        <p:spPr>
          <a:xfrm rot="0">
            <a:off x="1518532" y="7181850"/>
            <a:ext cx="4107522" cy="514350"/>
          </a:xfrm>
          <a:prstGeom prst="rect">
            <a:avLst/>
          </a:prstGeom>
        </p:spPr>
        <p:txBody>
          <a:bodyPr anchor="t" rtlCol="false" tIns="0" lIns="0" bIns="0" rIns="0">
            <a:spAutoFit/>
          </a:bodyPr>
          <a:lstStyle/>
          <a:p>
            <a:pPr algn="l">
              <a:lnSpc>
                <a:spcPts val="4199"/>
              </a:lnSpc>
              <a:spcBef>
                <a:spcPct val="0"/>
              </a:spcBef>
            </a:pPr>
            <a:r>
              <a:rPr lang="en-US" b="true" sz="2999">
                <a:solidFill>
                  <a:srgbClr val="1D1A1B"/>
                </a:solidFill>
                <a:latin typeface="Public Sans Bold"/>
                <a:ea typeface="Public Sans Bold"/>
                <a:cs typeface="Public Sans Bold"/>
                <a:sym typeface="Public Sans Bold"/>
              </a:rPr>
              <a:t>Phân loại</a:t>
            </a:r>
          </a:p>
        </p:txBody>
      </p:sp>
      <p:sp>
        <p:nvSpPr>
          <p:cNvPr name="TextBox 21" id="21"/>
          <p:cNvSpPr txBox="true"/>
          <p:nvPr/>
        </p:nvSpPr>
        <p:spPr>
          <a:xfrm rot="0">
            <a:off x="1518532" y="7883525"/>
            <a:ext cx="7130309" cy="71120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Phân loại các vùng đề xuất thành các danh mục đối tượng.</a:t>
            </a:r>
          </a:p>
          <a:p>
            <a:pPr algn="l">
              <a:lnSpc>
                <a:spcPts val="2800"/>
              </a:lnSpc>
            </a:pPr>
          </a:p>
        </p:txBody>
      </p:sp>
      <p:sp>
        <p:nvSpPr>
          <p:cNvPr name="TextBox 22" id="2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D1A1B"/>
                </a:solidFill>
                <a:latin typeface="Noto Serif Display"/>
                <a:ea typeface="Noto Serif Display"/>
                <a:cs typeface="Noto Serif Display"/>
                <a:sym typeface="Noto Serif Display"/>
              </a:rPr>
              <a:t>9</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DAGYrp6SY8o</dc:identifier>
  <dcterms:modified xsi:type="dcterms:W3CDTF">2011-08-01T06:04:30Z</dcterms:modified>
  <cp:revision>1</cp:revision>
  <dc:title>Nhóm 5</dc:title>
</cp:coreProperties>
</file>